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424" r:id="rId2"/>
    <p:sldId id="437" r:id="rId3"/>
    <p:sldId id="441" r:id="rId4"/>
    <p:sldId id="405" r:id="rId5"/>
    <p:sldId id="442" r:id="rId6"/>
    <p:sldId id="438" r:id="rId7"/>
    <p:sldId id="439" r:id="rId8"/>
    <p:sldId id="440" r:id="rId9"/>
    <p:sldId id="443" r:id="rId10"/>
    <p:sldId id="476" r:id="rId11"/>
    <p:sldId id="446" r:id="rId12"/>
    <p:sldId id="477" r:id="rId13"/>
    <p:sldId id="478" r:id="rId14"/>
    <p:sldId id="447" r:id="rId15"/>
    <p:sldId id="449" r:id="rId16"/>
    <p:sldId id="448" r:id="rId17"/>
    <p:sldId id="450" r:id="rId18"/>
    <p:sldId id="451" r:id="rId19"/>
    <p:sldId id="473" r:id="rId20"/>
    <p:sldId id="452" r:id="rId21"/>
    <p:sldId id="453" r:id="rId22"/>
    <p:sldId id="454" r:id="rId23"/>
    <p:sldId id="456" r:id="rId24"/>
    <p:sldId id="455" r:id="rId25"/>
    <p:sldId id="457" r:id="rId26"/>
    <p:sldId id="458" r:id="rId27"/>
    <p:sldId id="459" r:id="rId28"/>
    <p:sldId id="460" r:id="rId29"/>
    <p:sldId id="461" r:id="rId30"/>
    <p:sldId id="462" r:id="rId31"/>
    <p:sldId id="463" r:id="rId32"/>
    <p:sldId id="464" r:id="rId33"/>
    <p:sldId id="465" r:id="rId34"/>
    <p:sldId id="466" r:id="rId35"/>
    <p:sldId id="468" r:id="rId36"/>
    <p:sldId id="469" r:id="rId37"/>
    <p:sldId id="470" r:id="rId38"/>
    <p:sldId id="471" r:id="rId39"/>
    <p:sldId id="444" r:id="rId40"/>
    <p:sldId id="472" r:id="rId41"/>
    <p:sldId id="474" r:id="rId42"/>
    <p:sldId id="475" r:id="rId43"/>
    <p:sldId id="322"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新萝卜家园" initials="新萝卜家园"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98C544"/>
    <a:srgbClr val="B9DB9E"/>
    <a:srgbClr val="CBCBCB"/>
    <a:srgbClr val="000000"/>
    <a:srgbClr val="CAD4CF"/>
    <a:srgbClr val="DE608D"/>
    <a:srgbClr val="C8B898"/>
    <a:srgbClr val="A9905F"/>
    <a:srgbClr val="42546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296" autoAdjust="0"/>
    <p:restoredTop sz="94635" autoAdjust="0"/>
  </p:normalViewPr>
  <p:slideViewPr>
    <p:cSldViewPr>
      <p:cViewPr varScale="1">
        <p:scale>
          <a:sx n="49" d="100"/>
          <a:sy n="49" d="100"/>
        </p:scale>
        <p:origin x="-126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 Id="rId4"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en-US"/>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ltLang="zh-CN"/>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BDFF0EED-0FAB-4D8A-94CD-032254A1228C}"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17</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18</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19</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29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5</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32</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33</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34</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35</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36</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37</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38</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39</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40</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41</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42</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7</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8</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DFF0EED-0FAB-4D8A-94CD-032254A1228C}" type="slidenum">
              <a:rPr lang="zh-CN" altLang="en-US" smtClean="0"/>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111" name="Freeform 39"/>
          <p:cNvSpPr/>
          <p:nvPr/>
        </p:nvSpPr>
        <p:spPr bwMode="gray">
          <a:xfrm>
            <a:off x="3175" y="6346825"/>
            <a:ext cx="9131300" cy="511175"/>
          </a:xfrm>
          <a:custGeom>
            <a:avLst/>
            <a:gdLst/>
            <a:ahLst/>
            <a:cxnLst>
              <a:cxn ang="0">
                <a:pos x="5745" y="9"/>
              </a:cxn>
              <a:cxn ang="0">
                <a:pos x="2449" y="8"/>
              </a:cxn>
              <a:cxn ang="0">
                <a:pos x="2347" y="14"/>
              </a:cxn>
              <a:cxn ang="0">
                <a:pos x="2174" y="93"/>
              </a:cxn>
              <a:cxn ang="0">
                <a:pos x="2046" y="127"/>
              </a:cxn>
              <a:cxn ang="0">
                <a:pos x="0" y="119"/>
              </a:cxn>
              <a:cxn ang="0">
                <a:pos x="0" y="444"/>
              </a:cxn>
              <a:cxn ang="0">
                <a:pos x="3601" y="444"/>
              </a:cxn>
              <a:cxn ang="0">
                <a:pos x="3672" y="424"/>
              </a:cxn>
              <a:cxn ang="0">
                <a:pos x="3883" y="331"/>
              </a:cxn>
              <a:cxn ang="0">
                <a:pos x="3985" y="325"/>
              </a:cxn>
              <a:cxn ang="0">
                <a:pos x="5752" y="325"/>
              </a:cxn>
              <a:cxn ang="0">
                <a:pos x="5745" y="9"/>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000"/>
            </a:srgbClr>
          </a:solidFill>
          <a:ln w="9525">
            <a:noFill/>
            <a:round/>
          </a:ln>
          <a:effectLst/>
        </p:spPr>
        <p:txBody>
          <a:bodyPr/>
          <a:lstStyle/>
          <a:p>
            <a:endParaRPr lang="zh-CN" altLang="en-US"/>
          </a:p>
        </p:txBody>
      </p:sp>
      <p:sp>
        <p:nvSpPr>
          <p:cNvPr id="3101" name="Freeform 29"/>
          <p:cNvSpPr/>
          <p:nvPr/>
        </p:nvSpPr>
        <p:spPr bwMode="gray">
          <a:xfrm>
            <a:off x="-1588" y="-1588"/>
            <a:ext cx="9155113" cy="4940301"/>
          </a:xfrm>
          <a:custGeom>
            <a:avLst/>
            <a:gdLst/>
            <a:ahLst/>
            <a:cxnLst>
              <a:cxn ang="0">
                <a:pos x="8" y="3103"/>
              </a:cxn>
              <a:cxn ang="0">
                <a:pos x="2913" y="3102"/>
              </a:cxn>
              <a:cxn ang="0">
                <a:pos x="3143" y="3022"/>
              </a:cxn>
              <a:cxn ang="0">
                <a:pos x="3668" y="2460"/>
              </a:cxn>
              <a:cxn ang="0">
                <a:pos x="4129" y="2235"/>
              </a:cxn>
              <a:cxn ang="0">
                <a:pos x="5761" y="2235"/>
              </a:cxn>
              <a:cxn ang="0">
                <a:pos x="5767" y="0"/>
              </a:cxn>
              <a:cxn ang="0">
                <a:pos x="0" y="1"/>
              </a:cxn>
              <a:cxn ang="0">
                <a:pos x="8" y="3103"/>
              </a:cxn>
            </a:cxnLst>
            <a:rect l="0" t="0" r="r" b="b"/>
            <a:pathLst>
              <a:path w="5767" h="3128">
                <a:moveTo>
                  <a:pt x="8" y="3103"/>
                </a:moveTo>
                <a:lnTo>
                  <a:pt x="2913" y="3102"/>
                </a:lnTo>
                <a:cubicBezTo>
                  <a:pt x="3054" y="3102"/>
                  <a:pt x="3012" y="3128"/>
                  <a:pt x="3143" y="3022"/>
                </a:cubicBezTo>
                <a:lnTo>
                  <a:pt x="3668" y="2460"/>
                </a:lnTo>
                <a:cubicBezTo>
                  <a:pt x="3832" y="2329"/>
                  <a:pt x="3809" y="2215"/>
                  <a:pt x="4129" y="2235"/>
                </a:cubicBezTo>
                <a:lnTo>
                  <a:pt x="5761" y="2235"/>
                </a:lnTo>
                <a:lnTo>
                  <a:pt x="5767" y="0"/>
                </a:lnTo>
                <a:lnTo>
                  <a:pt x="0" y="1"/>
                </a:lnTo>
                <a:lnTo>
                  <a:pt x="8" y="3103"/>
                </a:lnTo>
                <a:close/>
              </a:path>
            </a:pathLst>
          </a:custGeom>
          <a:solidFill>
            <a:schemeClr val="bg2">
              <a:alpha val="89999"/>
            </a:schemeClr>
          </a:solidFill>
          <a:ln w="9525">
            <a:noFill/>
            <a:round/>
          </a:ln>
          <a:effectLst/>
        </p:spPr>
        <p:txBody>
          <a:bodyPr/>
          <a:lstStyle/>
          <a:p>
            <a:endParaRPr lang="zh-CN" altLang="en-US"/>
          </a:p>
        </p:txBody>
      </p:sp>
      <p:sp>
        <p:nvSpPr>
          <p:cNvPr id="3100" name="Freeform 28"/>
          <p:cNvSpPr/>
          <p:nvPr/>
        </p:nvSpPr>
        <p:spPr bwMode="gray">
          <a:xfrm>
            <a:off x="0" y="0"/>
            <a:ext cx="9155113" cy="4333875"/>
          </a:xfrm>
          <a:custGeom>
            <a:avLst/>
            <a:gdLst/>
            <a:ahLst/>
            <a:cxnLst>
              <a:cxn ang="0">
                <a:pos x="8" y="2730"/>
              </a:cxn>
              <a:cxn ang="0">
                <a:pos x="3040" y="2726"/>
              </a:cxn>
              <a:cxn ang="0">
                <a:pos x="3347" y="2630"/>
              </a:cxn>
              <a:cxn ang="0">
                <a:pos x="3795" y="2170"/>
              </a:cxn>
              <a:cxn ang="0">
                <a:pos x="4115" y="2080"/>
              </a:cxn>
              <a:cxn ang="0">
                <a:pos x="5760" y="2093"/>
              </a:cxn>
              <a:cxn ang="0">
                <a:pos x="5767" y="0"/>
              </a:cxn>
              <a:cxn ang="0">
                <a:pos x="0" y="1"/>
              </a:cxn>
              <a:cxn ang="0">
                <a:pos x="8" y="2730"/>
              </a:cxn>
            </a:cxnLst>
            <a:rect l="0" t="0" r="r" b="b"/>
            <a:pathLst>
              <a:path w="5767" h="2730">
                <a:moveTo>
                  <a:pt x="8" y="2730"/>
                </a:moveTo>
                <a:lnTo>
                  <a:pt x="3040" y="2726"/>
                </a:lnTo>
                <a:cubicBezTo>
                  <a:pt x="3181" y="2726"/>
                  <a:pt x="3224" y="2728"/>
                  <a:pt x="3347" y="2630"/>
                </a:cubicBezTo>
                <a:lnTo>
                  <a:pt x="3795" y="2170"/>
                </a:lnTo>
                <a:cubicBezTo>
                  <a:pt x="3923" y="2078"/>
                  <a:pt x="3942" y="2074"/>
                  <a:pt x="4115" y="2080"/>
                </a:cubicBezTo>
                <a:lnTo>
                  <a:pt x="5760" y="2093"/>
                </a:lnTo>
                <a:lnTo>
                  <a:pt x="5767" y="0"/>
                </a:lnTo>
                <a:lnTo>
                  <a:pt x="0" y="1"/>
                </a:lnTo>
                <a:lnTo>
                  <a:pt x="8" y="2730"/>
                </a:lnTo>
                <a:close/>
              </a:path>
            </a:pathLst>
          </a:custGeom>
          <a:gradFill rotWithShape="1">
            <a:gsLst>
              <a:gs pos="0">
                <a:schemeClr val="bg1">
                  <a:gamma/>
                  <a:tint val="0"/>
                  <a:invGamma/>
                </a:schemeClr>
              </a:gs>
              <a:gs pos="100000">
                <a:schemeClr val="bg1">
                  <a:alpha val="89999"/>
                </a:schemeClr>
              </a:gs>
            </a:gsLst>
            <a:lin ang="0" scaled="1"/>
          </a:gradFill>
          <a:ln w="9525">
            <a:noFill/>
            <a:round/>
          </a:ln>
          <a:effectLst/>
        </p:spPr>
        <p:txBody>
          <a:bodyPr/>
          <a:lstStyle/>
          <a:p>
            <a:endParaRPr lang="zh-CN" altLang="en-US"/>
          </a:p>
        </p:txBody>
      </p:sp>
      <p:sp>
        <p:nvSpPr>
          <p:cNvPr id="3102" name="Freeform 30"/>
          <p:cNvSpPr/>
          <p:nvPr/>
        </p:nvSpPr>
        <p:spPr bwMode="gray">
          <a:xfrm>
            <a:off x="0" y="0"/>
            <a:ext cx="9153525" cy="1600200"/>
          </a:xfrm>
          <a:custGeom>
            <a:avLst/>
            <a:gdLst/>
            <a:ahLst/>
            <a:cxnLst>
              <a:cxn ang="0">
                <a:pos x="0" y="1008"/>
              </a:cxn>
              <a:cxn ang="0">
                <a:pos x="1884" y="1008"/>
              </a:cxn>
              <a:cxn ang="0">
                <a:pos x="2152" y="921"/>
              </a:cxn>
              <a:cxn ang="0">
                <a:pos x="2560" y="531"/>
              </a:cxn>
              <a:cxn ang="0">
                <a:pos x="2892" y="448"/>
              </a:cxn>
              <a:cxn ang="0">
                <a:pos x="5766" y="461"/>
              </a:cxn>
              <a:cxn ang="0">
                <a:pos x="5758" y="0"/>
              </a:cxn>
              <a:cxn ang="0">
                <a:pos x="0" y="2"/>
              </a:cxn>
              <a:cxn ang="0">
                <a:pos x="0" y="1008"/>
              </a:cxn>
            </a:cxnLst>
            <a:rect l="0" t="0" r="r" b="b"/>
            <a:pathLst>
              <a:path w="5766" h="1008">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rotWithShape="1">
            <a:gsLst>
              <a:gs pos="0">
                <a:schemeClr val="bg1"/>
              </a:gs>
              <a:gs pos="100000">
                <a:schemeClr val="bg2"/>
              </a:gs>
            </a:gsLst>
            <a:lin ang="0" scaled="1"/>
          </a:gradFill>
          <a:ln w="9525">
            <a:noFill/>
            <a:round/>
          </a:ln>
          <a:effectLst/>
        </p:spPr>
        <p:txBody>
          <a:bodyPr/>
          <a:lstStyle/>
          <a:p>
            <a:endParaRPr lang="zh-CN" altLang="en-US"/>
          </a:p>
        </p:txBody>
      </p:sp>
      <p:sp>
        <p:nvSpPr>
          <p:cNvPr id="3089" name="Rectangle 17"/>
          <p:cNvSpPr>
            <a:spLocks noGrp="1" noChangeArrowheads="1"/>
          </p:cNvSpPr>
          <p:nvPr>
            <p:ph type="dt" sz="half" idx="2"/>
          </p:nvPr>
        </p:nvSpPr>
        <p:spPr>
          <a:xfrm>
            <a:off x="762000" y="6477000"/>
            <a:ext cx="2133600" cy="247650"/>
          </a:xfrm>
        </p:spPr>
        <p:txBody>
          <a:bodyPr/>
          <a:lstStyle>
            <a:lvl1pPr>
              <a:defRPr/>
            </a:lvl1pPr>
          </a:lstStyle>
          <a:p>
            <a:endParaRPr lang="en-US" altLang="zh-CN"/>
          </a:p>
        </p:txBody>
      </p:sp>
      <p:sp>
        <p:nvSpPr>
          <p:cNvPr id="3087" name="Rectangle 15"/>
          <p:cNvSpPr>
            <a:spLocks noGrp="1" noChangeArrowheads="1"/>
          </p:cNvSpPr>
          <p:nvPr>
            <p:ph type="ctrTitle"/>
          </p:nvPr>
        </p:nvSpPr>
        <p:spPr>
          <a:xfrm>
            <a:off x="228600" y="1828800"/>
            <a:ext cx="5486400" cy="1470025"/>
          </a:xfrm>
        </p:spPr>
        <p:txBody>
          <a:bodyPr/>
          <a:lstStyle>
            <a:lvl1pPr>
              <a:defRPr sz="4400">
                <a:solidFill>
                  <a:schemeClr val="tx1"/>
                </a:solidFill>
              </a:defRPr>
            </a:lvl1pPr>
          </a:lstStyle>
          <a:p>
            <a:r>
              <a:rPr lang="zh-CN" altLang="en-US"/>
              <a:t>单击此处编辑母版标题样式</a:t>
            </a:r>
          </a:p>
        </p:txBody>
      </p:sp>
      <p:sp>
        <p:nvSpPr>
          <p:cNvPr id="3088" name="Rectangle 16"/>
          <p:cNvSpPr>
            <a:spLocks noGrp="1" noChangeArrowheads="1"/>
          </p:cNvSpPr>
          <p:nvPr>
            <p:ph type="subTitle" idx="1"/>
          </p:nvPr>
        </p:nvSpPr>
        <p:spPr>
          <a:xfrm>
            <a:off x="228600" y="3200400"/>
            <a:ext cx="5472113" cy="457200"/>
          </a:xfrm>
        </p:spPr>
        <p:txBody>
          <a:bodyPr/>
          <a:lstStyle>
            <a:lvl1pPr marL="0" indent="0" algn="dist">
              <a:buFontTx/>
              <a:buNone/>
              <a:defRPr sz="1600" i="1">
                <a:latin typeface="Times New Roman" panose="02020603050405020304" pitchFamily="18" charset="0"/>
              </a:defRPr>
            </a:lvl1pPr>
          </a:lstStyle>
          <a:p>
            <a:r>
              <a:rPr lang="zh-CN" altLang="en-US"/>
              <a:t>单击此处编辑母版副标题样式</a:t>
            </a:r>
          </a:p>
        </p:txBody>
      </p:sp>
      <p:sp>
        <p:nvSpPr>
          <p:cNvPr id="3090" name="Rectangle 18"/>
          <p:cNvSpPr>
            <a:spLocks noGrp="1" noChangeArrowheads="1"/>
          </p:cNvSpPr>
          <p:nvPr>
            <p:ph type="ftr" sz="quarter" idx="3"/>
          </p:nvPr>
        </p:nvSpPr>
        <p:spPr>
          <a:xfrm>
            <a:off x="3048000" y="6477000"/>
            <a:ext cx="3276600" cy="247650"/>
          </a:xfrm>
        </p:spPr>
        <p:txBody>
          <a:bodyPr/>
          <a:lstStyle>
            <a:lvl1pPr algn="l">
              <a:defRPr/>
            </a:lvl1pPr>
          </a:lstStyle>
          <a:p>
            <a:endParaRPr lang="en-US" altLang="zh-CN"/>
          </a:p>
        </p:txBody>
      </p:sp>
      <p:sp>
        <p:nvSpPr>
          <p:cNvPr id="3091" name="Rectangle 19"/>
          <p:cNvSpPr>
            <a:spLocks noGrp="1" noChangeArrowheads="1"/>
          </p:cNvSpPr>
          <p:nvPr>
            <p:ph type="sldNum" sz="quarter" idx="4"/>
          </p:nvPr>
        </p:nvSpPr>
        <p:spPr>
          <a:xfrm>
            <a:off x="304800" y="6477000"/>
            <a:ext cx="381000" cy="247650"/>
          </a:xfrm>
        </p:spPr>
        <p:txBody>
          <a:bodyPr/>
          <a:lstStyle>
            <a:lvl1pPr>
              <a:defRPr/>
            </a:lvl1pPr>
          </a:lstStyle>
          <a:p>
            <a:fld id="{6C295C72-842F-42DE-9017-DA2B702CACD7}" type="slidenum">
              <a:rPr lang="zh-CN" altLang="en-US"/>
              <a:pPr/>
              <a:t>‹#›</a:t>
            </a:fld>
            <a:endParaRPr lang="en-US" altLang="zh-CN"/>
          </a:p>
        </p:txBody>
      </p:sp>
      <p:sp>
        <p:nvSpPr>
          <p:cNvPr id="3109" name="Freeform 37"/>
          <p:cNvSpPr/>
          <p:nvPr/>
        </p:nvSpPr>
        <p:spPr bwMode="gray">
          <a:xfrm>
            <a:off x="3175" y="4562475"/>
            <a:ext cx="9131300" cy="511175"/>
          </a:xfrm>
          <a:custGeom>
            <a:avLst/>
            <a:gdLst/>
            <a:ahLst/>
            <a:cxnLst>
              <a:cxn ang="0">
                <a:pos x="5745" y="9"/>
              </a:cxn>
              <a:cxn ang="0">
                <a:pos x="2449" y="8"/>
              </a:cxn>
              <a:cxn ang="0">
                <a:pos x="2347" y="14"/>
              </a:cxn>
              <a:cxn ang="0">
                <a:pos x="2174" y="93"/>
              </a:cxn>
              <a:cxn ang="0">
                <a:pos x="2046" y="127"/>
              </a:cxn>
              <a:cxn ang="0">
                <a:pos x="0" y="119"/>
              </a:cxn>
              <a:cxn ang="0">
                <a:pos x="0" y="444"/>
              </a:cxn>
              <a:cxn ang="0">
                <a:pos x="3601" y="444"/>
              </a:cxn>
              <a:cxn ang="0">
                <a:pos x="3672" y="424"/>
              </a:cxn>
              <a:cxn ang="0">
                <a:pos x="3883" y="331"/>
              </a:cxn>
              <a:cxn ang="0">
                <a:pos x="3985" y="325"/>
              </a:cxn>
              <a:cxn ang="0">
                <a:pos x="5752" y="325"/>
              </a:cxn>
              <a:cxn ang="0">
                <a:pos x="5745" y="9"/>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000"/>
            </a:srgbClr>
          </a:solidFill>
          <a:ln w="9525">
            <a:noFill/>
            <a:roun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01"/>
                                        </p:tgtEl>
                                        <p:attrNameLst>
                                          <p:attrName>style.visibility</p:attrName>
                                        </p:attrNameLst>
                                      </p:cBhvr>
                                      <p:to>
                                        <p:strVal val="visible"/>
                                      </p:to>
                                    </p:set>
                                    <p:animEffect transition="in" filter="wipe(left)">
                                      <p:cBhvr>
                                        <p:cTn id="7" dur="1000"/>
                                        <p:tgtEl>
                                          <p:spTgt spid="310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109"/>
                                        </p:tgtEl>
                                        <p:attrNameLst>
                                          <p:attrName>style.visibility</p:attrName>
                                        </p:attrNameLst>
                                      </p:cBhvr>
                                      <p:to>
                                        <p:strVal val="visible"/>
                                      </p:to>
                                    </p:set>
                                    <p:animEffect transition="in" filter="wipe(left)">
                                      <p:cBhvr>
                                        <p:cTn id="11" dur="500"/>
                                        <p:tgtEl>
                                          <p:spTgt spid="3109"/>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3111"/>
                                        </p:tgtEl>
                                        <p:attrNameLst>
                                          <p:attrName>style.visibility</p:attrName>
                                        </p:attrNameLst>
                                      </p:cBhvr>
                                      <p:to>
                                        <p:strVal val="visible"/>
                                      </p:to>
                                    </p:set>
                                    <p:animEffect transition="in" filter="wipe(right)">
                                      <p:cBhvr>
                                        <p:cTn id="15" dur="500"/>
                                        <p:tgtEl>
                                          <p:spTgt spid="3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1" grpId="0" animBg="1"/>
      <p:bldP spid="3101" grpId="0" animBg="1"/>
      <p:bldP spid="3109"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105F89E-B02A-43C9-9A36-B561594D9D13}" type="slidenum">
              <a:rPr lang="zh-CN" altLang="en-US"/>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0200" y="773113"/>
            <a:ext cx="2108200" cy="5581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50838" y="773113"/>
            <a:ext cx="6176962" cy="5581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05575AF-0D3B-4290-8129-A33C961F861C}" type="slidenum">
              <a:rPr lang="zh-CN" altLang="en-US"/>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61950" y="773113"/>
            <a:ext cx="8401050" cy="6746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50838" y="1600200"/>
            <a:ext cx="4141787" cy="47545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5025" y="1600200"/>
            <a:ext cx="4143375" cy="47545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629400"/>
            <a:ext cx="2133600" cy="168275"/>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629400"/>
            <a:ext cx="2895600" cy="168275"/>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629400"/>
            <a:ext cx="2133600" cy="168275"/>
          </a:xfrm>
        </p:spPr>
        <p:txBody>
          <a:bodyPr/>
          <a:lstStyle>
            <a:lvl1pPr>
              <a:defRPr/>
            </a:lvl1pPr>
          </a:lstStyle>
          <a:p>
            <a:fld id="{A604C2F8-204D-4548-AF23-D5B4828A2A07}"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582A21D-9DB0-4F54-9741-20EA87CCB809}" type="slidenum">
              <a:rPr lang="zh-CN" altLang="en-US"/>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5894120-E330-4521-9F29-186D6A7EABBD}"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50838" y="1600200"/>
            <a:ext cx="4141787"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5025" y="1600200"/>
            <a:ext cx="4143375"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FF9009E-261F-4B9C-8FBB-A774B36D755A}" type="slidenum">
              <a:rPr lang="zh-CN" altLang="en-US"/>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3B69460F-3F64-4B48-BEB5-0E165E020AD9}" type="slidenum">
              <a:rPr lang="zh-CN"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A6476B7-40EC-4A61-81EA-BC7598D1B752}" type="slidenum">
              <a:rPr lang="zh-CN" altLang="en-US"/>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442E76C-5F29-450F-B49C-7C98A445B0A6}" type="slidenum">
              <a:rPr lang="zh-CN" altLang="en-US"/>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C524D4B-06E9-4478-A509-AFA34B08400B}" type="slidenum">
              <a:rPr lang="zh-CN" altLang="en-US"/>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8082739-DA8F-4E71-AAFC-1A8B130B1F90}" type="slidenum">
              <a:rPr lang="zh-CN" altLang="en-US"/>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rgbClr val="F8F8F8"/>
        </a:solidFill>
        <a:effectLst/>
      </p:bgPr>
    </p:bg>
    <p:spTree>
      <p:nvGrpSpPr>
        <p:cNvPr id="1" name=""/>
        <p:cNvGrpSpPr/>
        <p:nvPr/>
      </p:nvGrpSpPr>
      <p:grpSpPr>
        <a:xfrm>
          <a:off x="0" y="0"/>
          <a:ext cx="0" cy="0"/>
          <a:chOff x="0" y="0"/>
          <a:chExt cx="0" cy="0"/>
        </a:xfrm>
      </p:grpSpPr>
      <p:sp>
        <p:nvSpPr>
          <p:cNvPr id="1070" name="Freeform 46"/>
          <p:cNvSpPr/>
          <p:nvPr/>
        </p:nvSpPr>
        <p:spPr bwMode="gray">
          <a:xfrm>
            <a:off x="-1588" y="1108075"/>
            <a:ext cx="9175751" cy="5749925"/>
          </a:xfrm>
          <a:custGeom>
            <a:avLst/>
            <a:gdLst/>
            <a:ahLst/>
            <a:cxnLst>
              <a:cxn ang="0">
                <a:pos x="7" y="3616"/>
              </a:cxn>
              <a:cxn ang="0">
                <a:pos x="5780" y="3622"/>
              </a:cxn>
              <a:cxn ang="0">
                <a:pos x="5760" y="0"/>
              </a:cxn>
              <a:cxn ang="0">
                <a:pos x="0" y="0"/>
              </a:cxn>
              <a:cxn ang="0">
                <a:pos x="7" y="3616"/>
              </a:cxn>
            </a:cxnLst>
            <a:rect l="0" t="0" r="r" b="b"/>
            <a:pathLst>
              <a:path w="5780" h="3622">
                <a:moveTo>
                  <a:pt x="7" y="3616"/>
                </a:moveTo>
                <a:lnTo>
                  <a:pt x="5780" y="3622"/>
                </a:lnTo>
                <a:lnTo>
                  <a:pt x="5760" y="0"/>
                </a:lnTo>
                <a:lnTo>
                  <a:pt x="0" y="0"/>
                </a:lnTo>
                <a:lnTo>
                  <a:pt x="7" y="3616"/>
                </a:lnTo>
                <a:close/>
              </a:path>
            </a:pathLst>
          </a:custGeom>
          <a:solidFill>
            <a:srgbClr val="FFFFFF">
              <a:alpha val="50000"/>
            </a:srgbClr>
          </a:solidFill>
          <a:ln w="9525">
            <a:noFill/>
            <a:round/>
          </a:ln>
          <a:effectLst/>
        </p:spPr>
        <p:txBody>
          <a:bodyPr/>
          <a:lstStyle/>
          <a:p>
            <a:endParaRPr lang="zh-CN" altLang="en-US"/>
          </a:p>
        </p:txBody>
      </p:sp>
      <p:sp>
        <p:nvSpPr>
          <p:cNvPr id="1092" name="Rectangle 68"/>
          <p:cNvSpPr>
            <a:spLocks noGrp="1" noChangeArrowheads="1"/>
          </p:cNvSpPr>
          <p:nvPr>
            <p:ph type="body" idx="1"/>
          </p:nvPr>
        </p:nvSpPr>
        <p:spPr bwMode="gray">
          <a:xfrm>
            <a:off x="350838" y="1600200"/>
            <a:ext cx="8437562" cy="4754563"/>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93" name="Rectangle 69"/>
          <p:cNvSpPr>
            <a:spLocks noGrp="1" noChangeArrowheads="1"/>
          </p:cNvSpPr>
          <p:nvPr>
            <p:ph type="dt" sz="half" idx="2"/>
          </p:nvPr>
        </p:nvSpPr>
        <p:spPr bwMode="gray">
          <a:xfrm>
            <a:off x="457200" y="6629400"/>
            <a:ext cx="2133600" cy="168275"/>
          </a:xfrm>
          <a:prstGeom prst="rect">
            <a:avLst/>
          </a:prstGeom>
          <a:noFill/>
          <a:ln w="9525">
            <a:noFill/>
            <a:miter lim="800000"/>
          </a:ln>
          <a:effectLst/>
        </p:spPr>
        <p:txBody>
          <a:bodyPr vert="horz" wrap="square" lIns="91440" tIns="45720" rIns="91440" bIns="45720" numCol="1" anchor="t" anchorCtr="0" compatLnSpc="1"/>
          <a:lstStyle>
            <a:lvl1pPr>
              <a:defRPr sz="1000">
                <a:ea typeface="宋体" panose="02010600030101010101" pitchFamily="2" charset="-122"/>
              </a:defRPr>
            </a:lvl1pPr>
          </a:lstStyle>
          <a:p>
            <a:endParaRPr lang="en-US" altLang="zh-CN"/>
          </a:p>
        </p:txBody>
      </p:sp>
      <p:sp>
        <p:nvSpPr>
          <p:cNvPr id="1094" name="Rectangle 70"/>
          <p:cNvSpPr>
            <a:spLocks noGrp="1" noChangeArrowheads="1"/>
          </p:cNvSpPr>
          <p:nvPr>
            <p:ph type="ftr" sz="quarter" idx="3"/>
          </p:nvPr>
        </p:nvSpPr>
        <p:spPr bwMode="gray">
          <a:xfrm>
            <a:off x="3124200" y="6629400"/>
            <a:ext cx="2895600" cy="168275"/>
          </a:xfrm>
          <a:prstGeom prst="rect">
            <a:avLst/>
          </a:prstGeom>
          <a:noFill/>
          <a:ln w="9525">
            <a:noFill/>
            <a:miter lim="800000"/>
          </a:ln>
          <a:effectLst/>
        </p:spPr>
        <p:txBody>
          <a:bodyPr vert="horz" wrap="square" lIns="91440" tIns="45720" rIns="91440" bIns="45720" numCol="1" anchor="t" anchorCtr="0" compatLnSpc="1"/>
          <a:lstStyle>
            <a:lvl1pPr algn="ctr">
              <a:defRPr sz="1000">
                <a:ea typeface="宋体" panose="02010600030101010101" pitchFamily="2" charset="-122"/>
              </a:defRPr>
            </a:lvl1pPr>
          </a:lstStyle>
          <a:p>
            <a:endParaRPr lang="en-US" altLang="zh-CN"/>
          </a:p>
        </p:txBody>
      </p:sp>
      <p:sp>
        <p:nvSpPr>
          <p:cNvPr id="1095" name="Rectangle 71"/>
          <p:cNvSpPr>
            <a:spLocks noGrp="1" noChangeArrowheads="1"/>
          </p:cNvSpPr>
          <p:nvPr>
            <p:ph type="sldNum" sz="quarter" idx="4"/>
          </p:nvPr>
        </p:nvSpPr>
        <p:spPr bwMode="gray">
          <a:xfrm>
            <a:off x="6553200" y="6629400"/>
            <a:ext cx="2133600" cy="168275"/>
          </a:xfrm>
          <a:prstGeom prst="rect">
            <a:avLst/>
          </a:prstGeom>
          <a:noFill/>
          <a:ln w="9525">
            <a:noFill/>
            <a:miter lim="800000"/>
          </a:ln>
          <a:effectLst/>
        </p:spPr>
        <p:txBody>
          <a:bodyPr vert="horz" wrap="square" lIns="91440" tIns="45720" rIns="91440" bIns="45720" numCol="1" anchor="t" anchorCtr="0" compatLnSpc="1"/>
          <a:lstStyle>
            <a:lvl1pPr algn="r">
              <a:defRPr sz="1000">
                <a:ea typeface="宋体" panose="02010600030101010101" pitchFamily="2" charset="-122"/>
              </a:defRPr>
            </a:lvl1pPr>
          </a:lstStyle>
          <a:p>
            <a:fld id="{30BC05BA-02BD-45C8-B65B-52AD6C6CF39B}" type="slidenum">
              <a:rPr lang="zh-CN" altLang="en-US"/>
              <a:pPr/>
              <a:t>‹#›</a:t>
            </a:fld>
            <a:endParaRPr lang="en-US" altLang="zh-CN"/>
          </a:p>
        </p:txBody>
      </p:sp>
      <p:sp>
        <p:nvSpPr>
          <p:cNvPr id="1097" name="Freeform 73"/>
          <p:cNvSpPr/>
          <p:nvPr/>
        </p:nvSpPr>
        <p:spPr bwMode="gray">
          <a:xfrm>
            <a:off x="3175" y="685800"/>
            <a:ext cx="9131300" cy="685800"/>
          </a:xfrm>
          <a:custGeom>
            <a:avLst/>
            <a:gdLst/>
            <a:ahLst/>
            <a:cxnLst>
              <a:cxn ang="0">
                <a:pos x="5745" y="9"/>
              </a:cxn>
              <a:cxn ang="0">
                <a:pos x="2449" y="8"/>
              </a:cxn>
              <a:cxn ang="0">
                <a:pos x="2347" y="14"/>
              </a:cxn>
              <a:cxn ang="0">
                <a:pos x="2174" y="93"/>
              </a:cxn>
              <a:cxn ang="0">
                <a:pos x="2046" y="127"/>
              </a:cxn>
              <a:cxn ang="0">
                <a:pos x="0" y="119"/>
              </a:cxn>
              <a:cxn ang="0">
                <a:pos x="0" y="444"/>
              </a:cxn>
              <a:cxn ang="0">
                <a:pos x="3601" y="444"/>
              </a:cxn>
              <a:cxn ang="0">
                <a:pos x="3672" y="424"/>
              </a:cxn>
              <a:cxn ang="0">
                <a:pos x="3883" y="331"/>
              </a:cxn>
              <a:cxn ang="0">
                <a:pos x="3985" y="325"/>
              </a:cxn>
              <a:cxn ang="0">
                <a:pos x="5752" y="325"/>
              </a:cxn>
              <a:cxn ang="0">
                <a:pos x="5745" y="9"/>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000"/>
            </a:srgbClr>
          </a:solidFill>
          <a:ln w="9525">
            <a:noFill/>
            <a:round/>
          </a:ln>
          <a:effectLst/>
        </p:spPr>
        <p:txBody>
          <a:bodyPr/>
          <a:lstStyle/>
          <a:p>
            <a:endParaRPr lang="zh-CN" altLang="en-US"/>
          </a:p>
        </p:txBody>
      </p:sp>
      <p:sp>
        <p:nvSpPr>
          <p:cNvPr id="1091" name="Rectangle 67"/>
          <p:cNvSpPr>
            <a:spLocks noGrp="1" noChangeArrowheads="1"/>
          </p:cNvSpPr>
          <p:nvPr>
            <p:ph type="title"/>
          </p:nvPr>
        </p:nvSpPr>
        <p:spPr bwMode="gray">
          <a:xfrm>
            <a:off x="361950" y="773113"/>
            <a:ext cx="8401050" cy="674687"/>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wipe(left)">
                                      <p:cBhvr>
                                        <p:cTn id="7" dur="500"/>
                                        <p:tgtEl>
                                          <p:spTgt spid="1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animBg="1"/>
    </p:bldLst>
  </p:timing>
  <p:txStyles>
    <p:titleStyle>
      <a:lvl1pPr algn="l" rtl="0" fontAlgn="base">
        <a:spcBef>
          <a:spcPct val="0"/>
        </a:spcBef>
        <a:spcAft>
          <a:spcPct val="0"/>
        </a:spcAft>
        <a:defRPr sz="4000" b="1">
          <a:solidFill>
            <a:schemeClr val="tx2"/>
          </a:solidFill>
          <a:latin typeface="+mj-lt"/>
          <a:ea typeface="+mj-ea"/>
          <a:cs typeface="+mj-cs"/>
        </a:defRPr>
      </a:lvl1pPr>
      <a:lvl2pPr algn="l" rtl="0" fontAlgn="base">
        <a:spcBef>
          <a:spcPct val="0"/>
        </a:spcBef>
        <a:spcAft>
          <a:spcPct val="0"/>
        </a:spcAft>
        <a:defRPr sz="4000" b="1">
          <a:solidFill>
            <a:schemeClr val="tx2"/>
          </a:solidFill>
          <a:latin typeface="Arial" panose="020B0604020202020204" pitchFamily="34" charset="0"/>
        </a:defRPr>
      </a:lvl2pPr>
      <a:lvl3pPr algn="l" rtl="0" fontAlgn="base">
        <a:spcBef>
          <a:spcPct val="0"/>
        </a:spcBef>
        <a:spcAft>
          <a:spcPct val="0"/>
        </a:spcAft>
        <a:defRPr sz="4000" b="1">
          <a:solidFill>
            <a:schemeClr val="tx2"/>
          </a:solidFill>
          <a:latin typeface="Arial" panose="020B0604020202020204" pitchFamily="34" charset="0"/>
        </a:defRPr>
      </a:lvl3pPr>
      <a:lvl4pPr algn="l" rtl="0" fontAlgn="base">
        <a:spcBef>
          <a:spcPct val="0"/>
        </a:spcBef>
        <a:spcAft>
          <a:spcPct val="0"/>
        </a:spcAft>
        <a:defRPr sz="4000" b="1">
          <a:solidFill>
            <a:schemeClr val="tx2"/>
          </a:solidFill>
          <a:latin typeface="Arial" panose="020B0604020202020204" pitchFamily="34" charset="0"/>
        </a:defRPr>
      </a:lvl4pPr>
      <a:lvl5pPr algn="l" rtl="0" fontAlgn="base">
        <a:spcBef>
          <a:spcPct val="0"/>
        </a:spcBef>
        <a:spcAft>
          <a:spcPct val="0"/>
        </a:spcAft>
        <a:defRPr sz="4000" b="1">
          <a:solidFill>
            <a:schemeClr val="tx2"/>
          </a:solidFill>
          <a:latin typeface="Arial" panose="020B0604020202020204" pitchFamily="34" charset="0"/>
        </a:defRPr>
      </a:lvl5pPr>
      <a:lvl6pPr marL="457200" algn="l" rtl="0" fontAlgn="base">
        <a:spcBef>
          <a:spcPct val="0"/>
        </a:spcBef>
        <a:spcAft>
          <a:spcPct val="0"/>
        </a:spcAft>
        <a:defRPr sz="4000" b="1">
          <a:solidFill>
            <a:schemeClr val="tx2"/>
          </a:solidFill>
          <a:latin typeface="Arial" panose="020B0604020202020204" pitchFamily="34" charset="0"/>
        </a:defRPr>
      </a:lvl6pPr>
      <a:lvl7pPr marL="914400" algn="l" rtl="0" fontAlgn="base">
        <a:spcBef>
          <a:spcPct val="0"/>
        </a:spcBef>
        <a:spcAft>
          <a:spcPct val="0"/>
        </a:spcAft>
        <a:defRPr sz="4000" b="1">
          <a:solidFill>
            <a:schemeClr val="tx2"/>
          </a:solidFill>
          <a:latin typeface="Arial" panose="020B0604020202020204" pitchFamily="34" charset="0"/>
        </a:defRPr>
      </a:lvl7pPr>
      <a:lvl8pPr marL="1371600" algn="l" rtl="0" fontAlgn="base">
        <a:spcBef>
          <a:spcPct val="0"/>
        </a:spcBef>
        <a:spcAft>
          <a:spcPct val="0"/>
        </a:spcAft>
        <a:defRPr sz="4000" b="1">
          <a:solidFill>
            <a:schemeClr val="tx2"/>
          </a:solidFill>
          <a:latin typeface="Arial" panose="020B0604020202020204" pitchFamily="34" charset="0"/>
        </a:defRPr>
      </a:lvl8pPr>
      <a:lvl9pPr marL="1828800" algn="l" rtl="0" fontAlgn="base">
        <a:spcBef>
          <a:spcPct val="0"/>
        </a:spcBef>
        <a:spcAft>
          <a:spcPct val="0"/>
        </a:spcAft>
        <a:defRPr sz="40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0" name="Picture 52" descr="water"/>
          <p:cNvPicPr>
            <a:picLocks noChangeAspect="1" noChangeArrowheads="1"/>
          </p:cNvPicPr>
          <p:nvPr/>
        </p:nvPicPr>
        <p:blipFill>
          <a:blip r:embed="rId3"/>
          <a:srcRect l="22409" t="16374" b="27486"/>
          <a:stretch>
            <a:fillRect/>
          </a:stretch>
        </p:blipFill>
        <p:spPr bwMode="gray">
          <a:xfrm rot="786797">
            <a:off x="7084184" y="-232929"/>
            <a:ext cx="1906200" cy="1573273"/>
          </a:xfrm>
          <a:prstGeom prst="rect">
            <a:avLst/>
          </a:prstGeom>
          <a:noFill/>
        </p:spPr>
      </p:pic>
      <p:sp>
        <p:nvSpPr>
          <p:cNvPr id="2101" name="Line 53"/>
          <p:cNvSpPr>
            <a:spLocks noChangeShapeType="1"/>
          </p:cNvSpPr>
          <p:nvPr/>
        </p:nvSpPr>
        <p:spPr bwMode="gray">
          <a:xfrm>
            <a:off x="6000760" y="4941888"/>
            <a:ext cx="2447925" cy="0"/>
          </a:xfrm>
          <a:prstGeom prst="line">
            <a:avLst/>
          </a:prstGeom>
          <a:noFill/>
          <a:ln w="25400">
            <a:solidFill>
              <a:srgbClr val="000000"/>
            </a:solidFill>
            <a:prstDash val="sysDot"/>
            <a:round/>
            <a:tailEnd type="oval" w="med" len="med"/>
          </a:ln>
          <a:effectLst/>
        </p:spPr>
        <p:txBody>
          <a:bodyPr wrap="none" anchor="ctr"/>
          <a:lstStyle/>
          <a:p>
            <a:endParaRPr lang="zh-CN" altLang="en-US" sz="1400">
              <a:solidFill>
                <a:srgbClr val="663300"/>
              </a:solidFill>
            </a:endParaRPr>
          </a:p>
        </p:txBody>
      </p:sp>
      <p:sp>
        <p:nvSpPr>
          <p:cNvPr id="2103" name="Line 55"/>
          <p:cNvSpPr>
            <a:spLocks noChangeShapeType="1"/>
          </p:cNvSpPr>
          <p:nvPr/>
        </p:nvSpPr>
        <p:spPr bwMode="gray">
          <a:xfrm>
            <a:off x="6000760" y="5715016"/>
            <a:ext cx="2447925" cy="0"/>
          </a:xfrm>
          <a:prstGeom prst="line">
            <a:avLst/>
          </a:prstGeom>
          <a:noFill/>
          <a:ln w="25400">
            <a:solidFill>
              <a:srgbClr val="000000"/>
            </a:solidFill>
            <a:prstDash val="sysDot"/>
            <a:round/>
            <a:tailEnd type="oval" w="med" len="med"/>
          </a:ln>
          <a:effectLst/>
        </p:spPr>
        <p:txBody>
          <a:bodyPr wrap="none" anchor="ctr"/>
          <a:lstStyle/>
          <a:p>
            <a:endParaRPr lang="zh-CN" altLang="en-US" sz="1400">
              <a:solidFill>
                <a:srgbClr val="663300"/>
              </a:solidFill>
            </a:endParaRPr>
          </a:p>
        </p:txBody>
      </p:sp>
      <p:sp>
        <p:nvSpPr>
          <p:cNvPr id="39" name="TextBox 38"/>
          <p:cNvSpPr txBox="1"/>
          <p:nvPr/>
        </p:nvSpPr>
        <p:spPr>
          <a:xfrm>
            <a:off x="1142976" y="2143116"/>
            <a:ext cx="7000924" cy="523220"/>
          </a:xfrm>
          <a:prstGeom prst="rect">
            <a:avLst/>
          </a:prstGeom>
          <a:noFill/>
        </p:spPr>
        <p:txBody>
          <a:bodyPr wrap="square" rtlCol="0">
            <a:spAutoFit/>
          </a:bodyPr>
          <a:lstStyle/>
          <a:p>
            <a:pPr algn="ctr"/>
            <a:r>
              <a:rPr lang="zh-CN" altLang="en-US" sz="2800" b="1" smtClean="0">
                <a:solidFill>
                  <a:srgbClr val="425462"/>
                </a:solidFill>
                <a:latin typeface="楷体" pitchFamily="49" charset="-122"/>
                <a:ea typeface="楷体" pitchFamily="49" charset="-122"/>
              </a:rPr>
              <a:t>柳林</a:t>
            </a:r>
            <a:r>
              <a:rPr lang="en-US" sz="2800" b="1" smtClean="0">
                <a:solidFill>
                  <a:srgbClr val="425462"/>
                </a:solidFill>
                <a:latin typeface="楷体" pitchFamily="49" charset="-122"/>
                <a:ea typeface="楷体" pitchFamily="49" charset="-122"/>
              </a:rPr>
              <a:t>3</a:t>
            </a:r>
            <a:r>
              <a:rPr lang="en-US" altLang="zh-CN" sz="2800" b="1" baseline="30000" smtClean="0">
                <a:solidFill>
                  <a:srgbClr val="425462"/>
                </a:solidFill>
                <a:latin typeface="楷体" pitchFamily="49" charset="-122"/>
                <a:ea typeface="楷体" pitchFamily="49" charset="-122"/>
              </a:rPr>
              <a:t>#</a:t>
            </a:r>
            <a:r>
              <a:rPr lang="zh-CN" altLang="en-US" sz="2800" b="1" smtClean="0">
                <a:solidFill>
                  <a:srgbClr val="425462"/>
                </a:solidFill>
                <a:latin typeface="楷体" pitchFamily="49" charset="-122"/>
                <a:ea typeface="楷体" pitchFamily="49" charset="-122"/>
              </a:rPr>
              <a:t>煤超分子结构模型构建与吸附性研究</a:t>
            </a:r>
            <a:endParaRPr lang="zh-CN" altLang="en-US" sz="2800" b="1" dirty="0">
              <a:solidFill>
                <a:srgbClr val="425462"/>
              </a:solidFill>
              <a:latin typeface="楷体" pitchFamily="49" charset="-122"/>
              <a:ea typeface="楷体" pitchFamily="49" charset="-122"/>
            </a:endParaRPr>
          </a:p>
        </p:txBody>
      </p:sp>
      <p:sp>
        <p:nvSpPr>
          <p:cNvPr id="36" name="椭圆 35"/>
          <p:cNvSpPr/>
          <p:nvPr/>
        </p:nvSpPr>
        <p:spPr>
          <a:xfrm>
            <a:off x="4356562" y="3285000"/>
            <a:ext cx="144000" cy="144000"/>
          </a:xfrm>
          <a:prstGeom prst="ellipse">
            <a:avLst/>
          </a:prstGeom>
          <a:effectLst>
            <a:softEdge rad="3175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7" name="椭圆 36"/>
          <p:cNvSpPr/>
          <p:nvPr/>
        </p:nvSpPr>
        <p:spPr>
          <a:xfrm>
            <a:off x="4357686" y="1714488"/>
            <a:ext cx="144000" cy="144000"/>
          </a:xfrm>
          <a:prstGeom prst="ellipse">
            <a:avLst/>
          </a:prstGeom>
          <a:effectLst>
            <a:softEdge rad="3175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8" name="Text Box 56"/>
          <p:cNvSpPr txBox="1">
            <a:spLocks noChangeArrowheads="1"/>
          </p:cNvSpPr>
          <p:nvPr/>
        </p:nvSpPr>
        <p:spPr bwMode="invGray">
          <a:xfrm>
            <a:off x="6000760" y="5857892"/>
            <a:ext cx="2519362" cy="400110"/>
          </a:xfrm>
          <a:prstGeom prst="rect">
            <a:avLst/>
          </a:prstGeom>
          <a:noFill/>
          <a:ln w="9525" algn="ctr">
            <a:noFill/>
            <a:miter lim="800000"/>
          </a:ln>
          <a:effectLst/>
        </p:spPr>
        <p:txBody>
          <a:bodyPr>
            <a:spAutoFit/>
          </a:bodyPr>
          <a:lstStyle/>
          <a:p>
            <a:pPr algn="ctr">
              <a:spcBef>
                <a:spcPct val="50000"/>
              </a:spcBef>
            </a:pPr>
            <a:r>
              <a:rPr lang="en-US" altLang="zh-CN" sz="2000" b="1" dirty="0" smtClean="0">
                <a:solidFill>
                  <a:srgbClr val="425462"/>
                </a:solidFill>
                <a:latin typeface="Times New Roman" panose="02020603050405020304" pitchFamily="18" charset="0"/>
                <a:ea typeface="宋体" panose="02010600030101010101" pitchFamily="2" charset="-122"/>
              </a:rPr>
              <a:t>2018</a:t>
            </a:r>
            <a:r>
              <a:rPr lang="zh-CN" altLang="en-US" sz="2000" b="1" dirty="0" smtClean="0">
                <a:solidFill>
                  <a:srgbClr val="425462"/>
                </a:solidFill>
                <a:latin typeface="Times New Roman" panose="02020603050405020304" pitchFamily="18" charset="0"/>
                <a:ea typeface="宋体" panose="02010600030101010101" pitchFamily="2" charset="-122"/>
              </a:rPr>
              <a:t>年</a:t>
            </a:r>
            <a:r>
              <a:rPr lang="en-US" altLang="zh-CN" sz="2000" b="1" dirty="0" smtClean="0">
                <a:solidFill>
                  <a:srgbClr val="425462"/>
                </a:solidFill>
                <a:latin typeface="Times New Roman" panose="02020603050405020304" pitchFamily="18" charset="0"/>
                <a:ea typeface="宋体" panose="02010600030101010101" pitchFamily="2" charset="-122"/>
              </a:rPr>
              <a:t>5</a:t>
            </a:r>
            <a:r>
              <a:rPr lang="zh-CN" altLang="en-US" sz="2000" b="1" dirty="0" smtClean="0">
                <a:solidFill>
                  <a:srgbClr val="425462"/>
                </a:solidFill>
                <a:latin typeface="Times New Roman" panose="02020603050405020304" pitchFamily="18" charset="0"/>
                <a:ea typeface="宋体" panose="02010600030101010101" pitchFamily="2" charset="-122"/>
              </a:rPr>
              <a:t>月</a:t>
            </a:r>
            <a:r>
              <a:rPr lang="en-US" altLang="zh-CN" sz="2000" b="1" dirty="0" smtClean="0">
                <a:solidFill>
                  <a:srgbClr val="425462"/>
                </a:solidFill>
                <a:latin typeface="Times New Roman" panose="02020603050405020304" pitchFamily="18" charset="0"/>
                <a:ea typeface="宋体" panose="02010600030101010101" pitchFamily="2" charset="-122"/>
              </a:rPr>
              <a:t>24</a:t>
            </a:r>
            <a:r>
              <a:rPr lang="zh-CN" altLang="en-US" sz="2000" b="1" dirty="0" smtClean="0">
                <a:solidFill>
                  <a:srgbClr val="425462"/>
                </a:solidFill>
                <a:latin typeface="Times New Roman" panose="02020603050405020304" pitchFamily="18" charset="0"/>
                <a:ea typeface="宋体" panose="02010600030101010101" pitchFamily="2" charset="-122"/>
              </a:rPr>
              <a:t>日</a:t>
            </a:r>
            <a:endParaRPr lang="en-US" altLang="zh-CN" sz="2000" b="1" dirty="0">
              <a:solidFill>
                <a:srgbClr val="425462"/>
              </a:solidFill>
              <a:latin typeface="Times New Roman" panose="02020603050405020304" pitchFamily="18" charset="0"/>
              <a:ea typeface="宋体" panose="02010600030101010101" pitchFamily="2" charset="-122"/>
            </a:endParaRPr>
          </a:p>
        </p:txBody>
      </p:sp>
      <p:sp>
        <p:nvSpPr>
          <p:cNvPr id="41" name="Line 53"/>
          <p:cNvSpPr>
            <a:spLocks noChangeShapeType="1"/>
          </p:cNvSpPr>
          <p:nvPr/>
        </p:nvSpPr>
        <p:spPr bwMode="gray">
          <a:xfrm>
            <a:off x="6000760" y="6215082"/>
            <a:ext cx="2447925" cy="0"/>
          </a:xfrm>
          <a:prstGeom prst="line">
            <a:avLst/>
          </a:prstGeom>
          <a:noFill/>
          <a:ln w="25400">
            <a:solidFill>
              <a:srgbClr val="000000"/>
            </a:solidFill>
            <a:prstDash val="sysDot"/>
            <a:round/>
            <a:tailEnd type="oval" w="med" len="med"/>
          </a:ln>
          <a:effectLst/>
        </p:spPr>
        <p:txBody>
          <a:bodyPr wrap="none" anchor="ctr"/>
          <a:lstStyle/>
          <a:p>
            <a:endParaRPr lang="zh-CN" altLang="en-US" sz="1400">
              <a:solidFill>
                <a:srgbClr val="663300"/>
              </a:solidFill>
            </a:endParaRPr>
          </a:p>
        </p:txBody>
      </p:sp>
      <p:sp>
        <p:nvSpPr>
          <p:cNvPr id="53" name="饼形 52"/>
          <p:cNvSpPr/>
          <p:nvPr/>
        </p:nvSpPr>
        <p:spPr>
          <a:xfrm rot="2632766">
            <a:off x="1990426" y="847427"/>
            <a:ext cx="642942" cy="642942"/>
          </a:xfrm>
          <a:prstGeom prst="pie">
            <a:avLst/>
          </a:prstGeom>
          <a:solidFill>
            <a:schemeClr val="bg2">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Group 35"/>
          <p:cNvGrpSpPr/>
          <p:nvPr/>
        </p:nvGrpSpPr>
        <p:grpSpPr bwMode="auto">
          <a:xfrm>
            <a:off x="857224" y="5072074"/>
            <a:ext cx="1676400" cy="1093788"/>
            <a:chOff x="395" y="2036"/>
            <a:chExt cx="618" cy="403"/>
          </a:xfrm>
        </p:grpSpPr>
        <p:sp>
          <p:nvSpPr>
            <p:cNvPr id="2084" name="Freeform 36"/>
            <p:cNvSpPr/>
            <p:nvPr/>
          </p:nvSpPr>
          <p:spPr bwMode="gray">
            <a:xfrm>
              <a:off x="395" y="2217"/>
              <a:ext cx="81" cy="87"/>
            </a:xfrm>
            <a:custGeom>
              <a:avLst/>
              <a:gdLst/>
              <a:ahLst/>
              <a:cxnLst>
                <a:cxn ang="0">
                  <a:pos x="78" y="8"/>
                </a:cxn>
                <a:cxn ang="0">
                  <a:pos x="9" y="18"/>
                </a:cxn>
                <a:cxn ang="0">
                  <a:pos x="0" y="41"/>
                </a:cxn>
                <a:cxn ang="0">
                  <a:pos x="36" y="87"/>
                </a:cxn>
                <a:cxn ang="0">
                  <a:pos x="90" y="81"/>
                </a:cxn>
                <a:cxn ang="0">
                  <a:pos x="105" y="63"/>
                </a:cxn>
                <a:cxn ang="0">
                  <a:pos x="78" y="8"/>
                </a:cxn>
              </a:cxnLst>
              <a:rect l="0" t="0" r="r" b="b"/>
              <a:pathLst>
                <a:path w="108" h="87">
                  <a:moveTo>
                    <a:pt x="78" y="8"/>
                  </a:moveTo>
                  <a:cubicBezTo>
                    <a:pt x="70" y="0"/>
                    <a:pt x="20" y="1"/>
                    <a:pt x="9" y="18"/>
                  </a:cubicBezTo>
                  <a:cubicBezTo>
                    <a:pt x="4" y="25"/>
                    <a:pt x="2" y="33"/>
                    <a:pt x="0" y="41"/>
                  </a:cubicBezTo>
                  <a:cubicBezTo>
                    <a:pt x="1" y="66"/>
                    <a:pt x="9" y="85"/>
                    <a:pt x="36" y="87"/>
                  </a:cubicBezTo>
                  <a:cubicBezTo>
                    <a:pt x="70" y="86"/>
                    <a:pt x="66" y="87"/>
                    <a:pt x="90" y="81"/>
                  </a:cubicBezTo>
                  <a:cubicBezTo>
                    <a:pt x="104" y="67"/>
                    <a:pt x="99" y="74"/>
                    <a:pt x="105" y="63"/>
                  </a:cubicBezTo>
                  <a:cubicBezTo>
                    <a:pt x="108" y="45"/>
                    <a:pt x="104" y="8"/>
                    <a:pt x="78" y="8"/>
                  </a:cubicBezTo>
                  <a:close/>
                </a:path>
              </a:pathLst>
            </a:custGeom>
            <a:noFill/>
            <a:ln w="28575" cap="flat" cmpd="sng">
              <a:solidFill>
                <a:srgbClr val="FFFFFF">
                  <a:alpha val="50000"/>
                </a:srgbClr>
              </a:solidFill>
              <a:prstDash val="solid"/>
              <a:round/>
            </a:ln>
            <a:effectLst/>
          </p:spPr>
          <p:txBody>
            <a:bodyPr wrap="none" anchor="ctr"/>
            <a:lstStyle/>
            <a:p>
              <a:endParaRPr lang="zh-CN" altLang="en-US"/>
            </a:p>
          </p:txBody>
        </p:sp>
        <p:sp>
          <p:nvSpPr>
            <p:cNvPr id="2085" name="Freeform 37"/>
            <p:cNvSpPr/>
            <p:nvPr/>
          </p:nvSpPr>
          <p:spPr bwMode="gray">
            <a:xfrm>
              <a:off x="395" y="2352"/>
              <a:ext cx="81" cy="87"/>
            </a:xfrm>
            <a:custGeom>
              <a:avLst/>
              <a:gdLst/>
              <a:ahLst/>
              <a:cxnLst>
                <a:cxn ang="0">
                  <a:pos x="78" y="8"/>
                </a:cxn>
                <a:cxn ang="0">
                  <a:pos x="9" y="18"/>
                </a:cxn>
                <a:cxn ang="0">
                  <a:pos x="0" y="41"/>
                </a:cxn>
                <a:cxn ang="0">
                  <a:pos x="36" y="87"/>
                </a:cxn>
                <a:cxn ang="0">
                  <a:pos x="90" y="81"/>
                </a:cxn>
                <a:cxn ang="0">
                  <a:pos x="105" y="63"/>
                </a:cxn>
                <a:cxn ang="0">
                  <a:pos x="78" y="8"/>
                </a:cxn>
              </a:cxnLst>
              <a:rect l="0" t="0" r="r" b="b"/>
              <a:pathLst>
                <a:path w="108" h="87">
                  <a:moveTo>
                    <a:pt x="78" y="8"/>
                  </a:moveTo>
                  <a:cubicBezTo>
                    <a:pt x="70" y="0"/>
                    <a:pt x="20" y="1"/>
                    <a:pt x="9" y="18"/>
                  </a:cubicBezTo>
                  <a:cubicBezTo>
                    <a:pt x="4" y="25"/>
                    <a:pt x="2" y="33"/>
                    <a:pt x="0" y="41"/>
                  </a:cubicBezTo>
                  <a:cubicBezTo>
                    <a:pt x="1" y="66"/>
                    <a:pt x="9" y="85"/>
                    <a:pt x="36" y="87"/>
                  </a:cubicBezTo>
                  <a:cubicBezTo>
                    <a:pt x="70" y="86"/>
                    <a:pt x="66" y="87"/>
                    <a:pt x="90" y="81"/>
                  </a:cubicBezTo>
                  <a:cubicBezTo>
                    <a:pt x="104" y="67"/>
                    <a:pt x="99" y="74"/>
                    <a:pt x="105" y="63"/>
                  </a:cubicBezTo>
                  <a:cubicBezTo>
                    <a:pt x="108" y="45"/>
                    <a:pt x="104" y="8"/>
                    <a:pt x="78" y="8"/>
                  </a:cubicBezTo>
                  <a:close/>
                </a:path>
              </a:pathLst>
            </a:custGeom>
            <a:noFill/>
            <a:ln w="28575" cap="flat" cmpd="sng">
              <a:solidFill>
                <a:srgbClr val="FFFFFF">
                  <a:alpha val="50000"/>
                </a:srgbClr>
              </a:solidFill>
              <a:prstDash val="solid"/>
              <a:round/>
            </a:ln>
            <a:effectLst/>
          </p:spPr>
          <p:txBody>
            <a:bodyPr wrap="none" anchor="ctr"/>
            <a:lstStyle/>
            <a:p>
              <a:endParaRPr lang="zh-CN" altLang="en-US"/>
            </a:p>
          </p:txBody>
        </p:sp>
        <p:sp>
          <p:nvSpPr>
            <p:cNvPr id="2086" name="Freeform 38"/>
            <p:cNvSpPr/>
            <p:nvPr/>
          </p:nvSpPr>
          <p:spPr bwMode="gray">
            <a:xfrm>
              <a:off x="531" y="2213"/>
              <a:ext cx="80" cy="79"/>
            </a:xfrm>
            <a:custGeom>
              <a:avLst/>
              <a:gdLst/>
              <a:ahLst/>
              <a:cxnLst>
                <a:cxn ang="0">
                  <a:pos x="100" y="0"/>
                </a:cxn>
                <a:cxn ang="0">
                  <a:pos x="22" y="77"/>
                </a:cxn>
                <a:cxn ang="0">
                  <a:pos x="0" y="80"/>
                </a:cxn>
              </a:cxnLst>
              <a:rect l="0" t="0" r="r" b="b"/>
              <a:pathLst>
                <a:path w="100" h="90">
                  <a:moveTo>
                    <a:pt x="100" y="0"/>
                  </a:moveTo>
                  <a:cubicBezTo>
                    <a:pt x="69" y="32"/>
                    <a:pt x="39" y="64"/>
                    <a:pt x="22" y="77"/>
                  </a:cubicBezTo>
                  <a:cubicBezTo>
                    <a:pt x="5" y="90"/>
                    <a:pt x="4" y="79"/>
                    <a:pt x="0" y="80"/>
                  </a:cubicBezTo>
                </a:path>
              </a:pathLst>
            </a:custGeom>
            <a:noFill/>
            <a:ln w="28575" cap="flat" cmpd="sng">
              <a:solidFill>
                <a:srgbClr val="FFFFFF">
                  <a:alpha val="50000"/>
                </a:srgbClr>
              </a:solidFill>
              <a:prstDash val="solid"/>
              <a:round/>
            </a:ln>
            <a:effectLst/>
          </p:spPr>
          <p:txBody>
            <a:bodyPr wrap="none" anchor="ctr"/>
            <a:lstStyle/>
            <a:p>
              <a:endParaRPr lang="zh-CN" altLang="en-US"/>
            </a:p>
          </p:txBody>
        </p:sp>
        <p:sp>
          <p:nvSpPr>
            <p:cNvPr id="2087" name="Freeform 39"/>
            <p:cNvSpPr/>
            <p:nvPr/>
          </p:nvSpPr>
          <p:spPr bwMode="gray">
            <a:xfrm>
              <a:off x="543" y="2220"/>
              <a:ext cx="60" cy="62"/>
            </a:xfrm>
            <a:custGeom>
              <a:avLst/>
              <a:gdLst/>
              <a:ahLst/>
              <a:cxnLst>
                <a:cxn ang="0">
                  <a:pos x="0" y="0"/>
                </a:cxn>
                <a:cxn ang="0">
                  <a:pos x="29" y="23"/>
                </a:cxn>
                <a:cxn ang="0">
                  <a:pos x="60" y="62"/>
                </a:cxn>
              </a:cxnLst>
              <a:rect l="0" t="0" r="r" b="b"/>
              <a:pathLst>
                <a:path w="60" h="62">
                  <a:moveTo>
                    <a:pt x="0" y="0"/>
                  </a:moveTo>
                  <a:cubicBezTo>
                    <a:pt x="9" y="6"/>
                    <a:pt x="19" y="13"/>
                    <a:pt x="29" y="23"/>
                  </a:cubicBezTo>
                  <a:cubicBezTo>
                    <a:pt x="39" y="33"/>
                    <a:pt x="55" y="56"/>
                    <a:pt x="60" y="62"/>
                  </a:cubicBezTo>
                </a:path>
              </a:pathLst>
            </a:custGeom>
            <a:noFill/>
            <a:ln w="28575" cap="flat" cmpd="sng">
              <a:solidFill>
                <a:srgbClr val="FFFFFF">
                  <a:alpha val="50000"/>
                </a:srgbClr>
              </a:solidFill>
              <a:prstDash val="solid"/>
              <a:round/>
            </a:ln>
            <a:effectLst/>
          </p:spPr>
          <p:txBody>
            <a:bodyPr wrap="none" anchor="ctr"/>
            <a:lstStyle/>
            <a:p>
              <a:endParaRPr lang="zh-CN" altLang="en-US"/>
            </a:p>
          </p:txBody>
        </p:sp>
        <p:grpSp>
          <p:nvGrpSpPr>
            <p:cNvPr id="3" name="Group 40"/>
            <p:cNvGrpSpPr/>
            <p:nvPr/>
          </p:nvGrpSpPr>
          <p:grpSpPr bwMode="auto">
            <a:xfrm>
              <a:off x="591" y="2036"/>
              <a:ext cx="422" cy="337"/>
              <a:chOff x="768" y="2024"/>
              <a:chExt cx="422" cy="337"/>
            </a:xfrm>
          </p:grpSpPr>
          <p:sp>
            <p:nvSpPr>
              <p:cNvPr id="2089" name="Freeform 41"/>
              <p:cNvSpPr/>
              <p:nvPr/>
            </p:nvSpPr>
            <p:spPr bwMode="gray">
              <a:xfrm>
                <a:off x="1074" y="2024"/>
                <a:ext cx="116" cy="117"/>
              </a:xfrm>
              <a:custGeom>
                <a:avLst/>
                <a:gdLst/>
                <a:ahLst/>
                <a:cxnLst>
                  <a:cxn ang="0">
                    <a:pos x="12" y="0"/>
                  </a:cxn>
                  <a:cxn ang="0">
                    <a:pos x="0" y="67"/>
                  </a:cxn>
                  <a:cxn ang="0">
                    <a:pos x="53" y="117"/>
                  </a:cxn>
                  <a:cxn ang="0">
                    <a:pos x="108" y="105"/>
                  </a:cxn>
                  <a:cxn ang="0">
                    <a:pos x="116" y="54"/>
                  </a:cxn>
                  <a:cxn ang="0">
                    <a:pos x="65" y="0"/>
                  </a:cxn>
                  <a:cxn ang="0">
                    <a:pos x="12" y="0"/>
                  </a:cxn>
                </a:cxnLst>
                <a:rect l="0" t="0" r="r" b="b"/>
                <a:pathLst>
                  <a:path w="116" h="117">
                    <a:moveTo>
                      <a:pt x="12" y="0"/>
                    </a:moveTo>
                    <a:lnTo>
                      <a:pt x="0" y="67"/>
                    </a:lnTo>
                    <a:lnTo>
                      <a:pt x="53" y="117"/>
                    </a:lnTo>
                    <a:lnTo>
                      <a:pt x="108" y="105"/>
                    </a:lnTo>
                    <a:lnTo>
                      <a:pt x="116" y="54"/>
                    </a:lnTo>
                    <a:lnTo>
                      <a:pt x="65" y="0"/>
                    </a:lnTo>
                    <a:lnTo>
                      <a:pt x="12" y="0"/>
                    </a:lnTo>
                    <a:close/>
                  </a:path>
                </a:pathLst>
              </a:custGeom>
              <a:noFill/>
              <a:ln w="12700" cap="flat" cmpd="sng">
                <a:solidFill>
                  <a:srgbClr val="FFFFFF">
                    <a:alpha val="39999"/>
                  </a:srgbClr>
                </a:solidFill>
                <a:prstDash val="solid"/>
                <a:round/>
              </a:ln>
              <a:effectLst/>
            </p:spPr>
            <p:txBody>
              <a:bodyPr wrap="none" anchor="ctr"/>
              <a:lstStyle/>
              <a:p>
                <a:endParaRPr lang="zh-CN" altLang="en-US"/>
              </a:p>
            </p:txBody>
          </p:sp>
          <p:sp>
            <p:nvSpPr>
              <p:cNvPr id="2090" name="Freeform 42"/>
              <p:cNvSpPr/>
              <p:nvPr/>
            </p:nvSpPr>
            <p:spPr bwMode="gray">
              <a:xfrm>
                <a:off x="858" y="2090"/>
                <a:ext cx="273" cy="228"/>
              </a:xfrm>
              <a:custGeom>
                <a:avLst/>
                <a:gdLst/>
                <a:ahLst/>
                <a:cxnLst>
                  <a:cxn ang="0">
                    <a:pos x="0" y="169"/>
                  </a:cxn>
                  <a:cxn ang="0">
                    <a:pos x="45" y="228"/>
                  </a:cxn>
                  <a:cxn ang="0">
                    <a:pos x="273" y="49"/>
                  </a:cxn>
                  <a:cxn ang="0">
                    <a:pos x="215" y="0"/>
                  </a:cxn>
                  <a:cxn ang="0">
                    <a:pos x="0" y="169"/>
                  </a:cxn>
                </a:cxnLst>
                <a:rect l="0" t="0" r="r" b="b"/>
                <a:pathLst>
                  <a:path w="273" h="228">
                    <a:moveTo>
                      <a:pt x="0" y="169"/>
                    </a:moveTo>
                    <a:lnTo>
                      <a:pt x="45" y="228"/>
                    </a:lnTo>
                    <a:lnTo>
                      <a:pt x="273" y="49"/>
                    </a:lnTo>
                    <a:lnTo>
                      <a:pt x="215" y="0"/>
                    </a:lnTo>
                    <a:lnTo>
                      <a:pt x="0" y="169"/>
                    </a:lnTo>
                    <a:close/>
                  </a:path>
                </a:pathLst>
              </a:custGeom>
              <a:noFill/>
              <a:ln w="9525" cap="flat" cmpd="sng">
                <a:solidFill>
                  <a:srgbClr val="FFFFFF">
                    <a:alpha val="39999"/>
                  </a:srgbClr>
                </a:solidFill>
                <a:prstDash val="solid"/>
                <a:round/>
              </a:ln>
              <a:effectLst/>
            </p:spPr>
            <p:txBody>
              <a:bodyPr wrap="none" anchor="ctr"/>
              <a:lstStyle/>
              <a:p>
                <a:endParaRPr lang="zh-CN" altLang="en-US"/>
              </a:p>
            </p:txBody>
          </p:sp>
          <p:sp>
            <p:nvSpPr>
              <p:cNvPr id="2091" name="Freeform 43"/>
              <p:cNvSpPr/>
              <p:nvPr/>
            </p:nvSpPr>
            <p:spPr bwMode="gray">
              <a:xfrm>
                <a:off x="858" y="2024"/>
                <a:ext cx="228" cy="237"/>
              </a:xfrm>
              <a:custGeom>
                <a:avLst/>
                <a:gdLst/>
                <a:ahLst/>
                <a:cxnLst>
                  <a:cxn ang="0">
                    <a:pos x="21" y="172"/>
                  </a:cxn>
                  <a:cxn ang="0">
                    <a:pos x="0" y="237"/>
                  </a:cxn>
                  <a:cxn ang="0">
                    <a:pos x="219" y="64"/>
                  </a:cxn>
                  <a:cxn ang="0">
                    <a:pos x="228" y="0"/>
                  </a:cxn>
                  <a:cxn ang="0">
                    <a:pos x="21" y="172"/>
                  </a:cxn>
                </a:cxnLst>
                <a:rect l="0" t="0" r="r" b="b"/>
                <a:pathLst>
                  <a:path w="228" h="237">
                    <a:moveTo>
                      <a:pt x="21" y="172"/>
                    </a:moveTo>
                    <a:lnTo>
                      <a:pt x="0" y="237"/>
                    </a:lnTo>
                    <a:lnTo>
                      <a:pt x="219" y="64"/>
                    </a:lnTo>
                    <a:lnTo>
                      <a:pt x="228" y="0"/>
                    </a:lnTo>
                    <a:lnTo>
                      <a:pt x="21" y="172"/>
                    </a:lnTo>
                    <a:close/>
                  </a:path>
                </a:pathLst>
              </a:custGeom>
              <a:solidFill>
                <a:srgbClr val="FFFFFF">
                  <a:alpha val="39999"/>
                </a:srgbClr>
              </a:solidFill>
              <a:ln w="9525" cap="flat" cmpd="sng">
                <a:solidFill>
                  <a:srgbClr val="FFFFFF">
                    <a:alpha val="39999"/>
                  </a:srgbClr>
                </a:solidFill>
                <a:prstDash val="solid"/>
                <a:round/>
              </a:ln>
              <a:effectLst/>
            </p:spPr>
            <p:txBody>
              <a:bodyPr wrap="none" anchor="ctr"/>
              <a:lstStyle/>
              <a:p>
                <a:endParaRPr lang="zh-CN" altLang="en-US"/>
              </a:p>
            </p:txBody>
          </p:sp>
          <p:sp>
            <p:nvSpPr>
              <p:cNvPr id="2092" name="Freeform 44"/>
              <p:cNvSpPr/>
              <p:nvPr/>
            </p:nvSpPr>
            <p:spPr bwMode="gray">
              <a:xfrm>
                <a:off x="903" y="2129"/>
                <a:ext cx="281" cy="189"/>
              </a:xfrm>
              <a:custGeom>
                <a:avLst/>
                <a:gdLst/>
                <a:ahLst/>
                <a:cxnLst>
                  <a:cxn ang="0">
                    <a:pos x="63" y="178"/>
                  </a:cxn>
                  <a:cxn ang="0">
                    <a:pos x="0" y="189"/>
                  </a:cxn>
                  <a:cxn ang="0">
                    <a:pos x="227" y="10"/>
                  </a:cxn>
                  <a:cxn ang="0">
                    <a:pos x="281" y="0"/>
                  </a:cxn>
                  <a:cxn ang="0">
                    <a:pos x="63" y="178"/>
                  </a:cxn>
                </a:cxnLst>
                <a:rect l="0" t="0" r="r" b="b"/>
                <a:pathLst>
                  <a:path w="281" h="189">
                    <a:moveTo>
                      <a:pt x="63" y="178"/>
                    </a:moveTo>
                    <a:lnTo>
                      <a:pt x="0" y="189"/>
                    </a:lnTo>
                    <a:lnTo>
                      <a:pt x="227" y="10"/>
                    </a:lnTo>
                    <a:lnTo>
                      <a:pt x="281" y="0"/>
                    </a:lnTo>
                    <a:lnTo>
                      <a:pt x="63" y="178"/>
                    </a:lnTo>
                    <a:close/>
                  </a:path>
                </a:pathLst>
              </a:custGeom>
              <a:solidFill>
                <a:srgbClr val="FFFFFF">
                  <a:alpha val="39999"/>
                </a:srgbClr>
              </a:solidFill>
              <a:ln w="9525" cap="flat" cmpd="sng">
                <a:solidFill>
                  <a:srgbClr val="FFFFFF">
                    <a:alpha val="39999"/>
                  </a:srgbClr>
                </a:solidFill>
                <a:prstDash val="solid"/>
                <a:round/>
              </a:ln>
              <a:effectLst/>
            </p:spPr>
            <p:txBody>
              <a:bodyPr wrap="none" anchor="ctr"/>
              <a:lstStyle/>
              <a:p>
                <a:endParaRPr lang="zh-CN" altLang="en-US"/>
              </a:p>
            </p:txBody>
          </p:sp>
          <p:sp>
            <p:nvSpPr>
              <p:cNvPr id="2093" name="Freeform 45"/>
              <p:cNvSpPr/>
              <p:nvPr/>
            </p:nvSpPr>
            <p:spPr bwMode="gray">
              <a:xfrm>
                <a:off x="789" y="2192"/>
                <a:ext cx="161" cy="163"/>
              </a:xfrm>
              <a:custGeom>
                <a:avLst/>
                <a:gdLst/>
                <a:ahLst/>
                <a:cxnLst>
                  <a:cxn ang="0">
                    <a:pos x="0" y="135"/>
                  </a:cxn>
                  <a:cxn ang="0">
                    <a:pos x="18" y="163"/>
                  </a:cxn>
                  <a:cxn ang="0">
                    <a:pos x="161" y="120"/>
                  </a:cxn>
                  <a:cxn ang="0">
                    <a:pos x="114" y="124"/>
                  </a:cxn>
                  <a:cxn ang="0">
                    <a:pos x="69" y="67"/>
                  </a:cxn>
                  <a:cxn ang="0">
                    <a:pos x="90" y="0"/>
                  </a:cxn>
                  <a:cxn ang="0">
                    <a:pos x="0" y="135"/>
                  </a:cxn>
                </a:cxnLst>
                <a:rect l="0" t="0" r="r" b="b"/>
                <a:pathLst>
                  <a:path w="161" h="163">
                    <a:moveTo>
                      <a:pt x="0" y="135"/>
                    </a:moveTo>
                    <a:lnTo>
                      <a:pt x="18" y="163"/>
                    </a:lnTo>
                    <a:lnTo>
                      <a:pt x="161" y="120"/>
                    </a:lnTo>
                    <a:lnTo>
                      <a:pt x="114" y="124"/>
                    </a:lnTo>
                    <a:lnTo>
                      <a:pt x="69" y="67"/>
                    </a:lnTo>
                    <a:lnTo>
                      <a:pt x="90" y="0"/>
                    </a:lnTo>
                    <a:lnTo>
                      <a:pt x="0" y="135"/>
                    </a:lnTo>
                    <a:close/>
                  </a:path>
                </a:pathLst>
              </a:custGeom>
              <a:noFill/>
              <a:ln w="9525" cap="flat" cmpd="sng">
                <a:solidFill>
                  <a:srgbClr val="FFFFFF">
                    <a:alpha val="39999"/>
                  </a:srgbClr>
                </a:solidFill>
                <a:prstDash val="solid"/>
                <a:round/>
              </a:ln>
              <a:effectLst/>
            </p:spPr>
            <p:txBody>
              <a:bodyPr wrap="none" anchor="ctr"/>
              <a:lstStyle/>
              <a:p>
                <a:endParaRPr lang="zh-CN" altLang="en-US"/>
              </a:p>
            </p:txBody>
          </p:sp>
          <p:sp>
            <p:nvSpPr>
              <p:cNvPr id="2094" name="Freeform 46"/>
              <p:cNvSpPr/>
              <p:nvPr/>
            </p:nvSpPr>
            <p:spPr bwMode="gray">
              <a:xfrm>
                <a:off x="768" y="2328"/>
                <a:ext cx="39" cy="33"/>
              </a:xfrm>
              <a:custGeom>
                <a:avLst/>
                <a:gdLst/>
                <a:ahLst/>
                <a:cxnLst>
                  <a:cxn ang="0">
                    <a:pos x="27" y="0"/>
                  </a:cxn>
                  <a:cxn ang="0">
                    <a:pos x="0" y="33"/>
                  </a:cxn>
                  <a:cxn ang="0">
                    <a:pos x="39" y="25"/>
                  </a:cxn>
                  <a:cxn ang="0">
                    <a:pos x="27" y="0"/>
                  </a:cxn>
                </a:cxnLst>
                <a:rect l="0" t="0" r="r" b="b"/>
                <a:pathLst>
                  <a:path w="39" h="33">
                    <a:moveTo>
                      <a:pt x="27" y="0"/>
                    </a:moveTo>
                    <a:lnTo>
                      <a:pt x="0" y="33"/>
                    </a:lnTo>
                    <a:lnTo>
                      <a:pt x="39" y="25"/>
                    </a:lnTo>
                    <a:lnTo>
                      <a:pt x="27" y="0"/>
                    </a:lnTo>
                    <a:close/>
                  </a:path>
                </a:pathLst>
              </a:custGeom>
              <a:solidFill>
                <a:srgbClr val="FFFFFF">
                  <a:alpha val="39999"/>
                </a:srgbClr>
              </a:solidFill>
              <a:ln w="9525" cap="flat" cmpd="sng">
                <a:noFill/>
                <a:prstDash val="solid"/>
                <a:round/>
              </a:ln>
              <a:effectLst/>
            </p:spPr>
            <p:txBody>
              <a:bodyPr wrap="none" anchor="ctr"/>
              <a:lstStyle/>
              <a:p>
                <a:endParaRPr lang="zh-CN" altLang="en-US"/>
              </a:p>
            </p:txBody>
          </p:sp>
          <p:sp>
            <p:nvSpPr>
              <p:cNvPr id="2095" name="Line 47"/>
              <p:cNvSpPr>
                <a:spLocks noChangeShapeType="1"/>
              </p:cNvSpPr>
              <p:nvPr/>
            </p:nvSpPr>
            <p:spPr bwMode="gray">
              <a:xfrm flipV="1">
                <a:off x="797" y="2258"/>
                <a:ext cx="66" cy="72"/>
              </a:xfrm>
              <a:prstGeom prst="line">
                <a:avLst/>
              </a:prstGeom>
              <a:noFill/>
              <a:ln w="9525">
                <a:solidFill>
                  <a:srgbClr val="FFFFFF">
                    <a:alpha val="39999"/>
                  </a:srgbClr>
                </a:solidFill>
                <a:round/>
              </a:ln>
              <a:effectLst/>
            </p:spPr>
            <p:txBody>
              <a:bodyPr wrap="none" anchor="ctr"/>
              <a:lstStyle/>
              <a:p>
                <a:endParaRPr lang="zh-CN" altLang="en-US"/>
              </a:p>
            </p:txBody>
          </p:sp>
          <p:sp>
            <p:nvSpPr>
              <p:cNvPr id="2096" name="Line 48"/>
              <p:cNvSpPr>
                <a:spLocks noChangeShapeType="1"/>
              </p:cNvSpPr>
              <p:nvPr/>
            </p:nvSpPr>
            <p:spPr bwMode="gray">
              <a:xfrm flipV="1">
                <a:off x="806" y="2315"/>
                <a:ext cx="100" cy="34"/>
              </a:xfrm>
              <a:prstGeom prst="line">
                <a:avLst/>
              </a:prstGeom>
              <a:noFill/>
              <a:ln w="9525">
                <a:solidFill>
                  <a:srgbClr val="FFFFFF">
                    <a:alpha val="39999"/>
                  </a:srgbClr>
                </a:solidFill>
                <a:round/>
              </a:ln>
              <a:effectLst/>
            </p:spPr>
            <p:txBody>
              <a:bodyPr wrap="none" anchor="ctr"/>
              <a:lstStyle/>
              <a:p>
                <a:endParaRPr lang="zh-CN" altLang="en-US"/>
              </a:p>
            </p:txBody>
          </p:sp>
          <p:sp>
            <p:nvSpPr>
              <p:cNvPr id="2097" name="Oval 49"/>
              <p:cNvSpPr>
                <a:spLocks noChangeArrowheads="1"/>
              </p:cNvSpPr>
              <p:nvPr/>
            </p:nvSpPr>
            <p:spPr bwMode="gray">
              <a:xfrm rot="1507387">
                <a:off x="1116" y="2063"/>
                <a:ext cx="43" cy="27"/>
              </a:xfrm>
              <a:prstGeom prst="ellipse">
                <a:avLst/>
              </a:prstGeom>
              <a:solidFill>
                <a:srgbClr val="FFFFFF">
                  <a:alpha val="39999"/>
                </a:srgbClr>
              </a:solidFill>
              <a:ln w="9525" algn="ctr">
                <a:noFill/>
                <a:round/>
              </a:ln>
              <a:effectLst/>
            </p:spPr>
            <p:txBody>
              <a:bodyPr wrap="none" anchor="ctr"/>
              <a:lstStyle/>
              <a:p>
                <a:endParaRPr lang="zh-CN" altLang="en-US"/>
              </a:p>
            </p:txBody>
          </p:sp>
        </p:grpSp>
        <p:sp>
          <p:nvSpPr>
            <p:cNvPr id="2098" name="Freeform 50"/>
            <p:cNvSpPr/>
            <p:nvPr/>
          </p:nvSpPr>
          <p:spPr bwMode="gray">
            <a:xfrm>
              <a:off x="529" y="2348"/>
              <a:ext cx="80" cy="79"/>
            </a:xfrm>
            <a:custGeom>
              <a:avLst/>
              <a:gdLst/>
              <a:ahLst/>
              <a:cxnLst>
                <a:cxn ang="0">
                  <a:pos x="100" y="0"/>
                </a:cxn>
                <a:cxn ang="0">
                  <a:pos x="22" y="77"/>
                </a:cxn>
                <a:cxn ang="0">
                  <a:pos x="0" y="80"/>
                </a:cxn>
              </a:cxnLst>
              <a:rect l="0" t="0" r="r" b="b"/>
              <a:pathLst>
                <a:path w="100" h="90">
                  <a:moveTo>
                    <a:pt x="100" y="0"/>
                  </a:moveTo>
                  <a:cubicBezTo>
                    <a:pt x="69" y="32"/>
                    <a:pt x="39" y="64"/>
                    <a:pt x="22" y="77"/>
                  </a:cubicBezTo>
                  <a:cubicBezTo>
                    <a:pt x="5" y="90"/>
                    <a:pt x="4" y="79"/>
                    <a:pt x="0" y="80"/>
                  </a:cubicBezTo>
                </a:path>
              </a:pathLst>
            </a:custGeom>
            <a:noFill/>
            <a:ln w="28575" cap="flat" cmpd="sng">
              <a:solidFill>
                <a:srgbClr val="FFFFFF">
                  <a:alpha val="50000"/>
                </a:srgbClr>
              </a:solidFill>
              <a:prstDash val="solid"/>
              <a:round/>
            </a:ln>
            <a:effectLst/>
          </p:spPr>
          <p:txBody>
            <a:bodyPr wrap="none" anchor="ctr"/>
            <a:lstStyle/>
            <a:p>
              <a:endParaRPr lang="zh-CN" altLang="en-US"/>
            </a:p>
          </p:txBody>
        </p:sp>
      </p:grpSp>
      <p:grpSp>
        <p:nvGrpSpPr>
          <p:cNvPr id="4" name="组合 71"/>
          <p:cNvGrpSpPr/>
          <p:nvPr/>
        </p:nvGrpSpPr>
        <p:grpSpPr>
          <a:xfrm>
            <a:off x="714348" y="3500438"/>
            <a:ext cx="2971794" cy="1606550"/>
            <a:chOff x="2714612" y="3751276"/>
            <a:chExt cx="2971794" cy="1606550"/>
          </a:xfrm>
        </p:grpSpPr>
        <p:grpSp>
          <p:nvGrpSpPr>
            <p:cNvPr id="5" name="Group 35"/>
            <p:cNvGrpSpPr/>
            <p:nvPr/>
          </p:nvGrpSpPr>
          <p:grpSpPr bwMode="auto">
            <a:xfrm>
              <a:off x="4010009" y="3751276"/>
              <a:ext cx="1676397" cy="1093788"/>
              <a:chOff x="395" y="2036"/>
              <a:chExt cx="618" cy="403"/>
            </a:xfrm>
          </p:grpSpPr>
          <p:sp>
            <p:nvSpPr>
              <p:cNvPr id="44" name="Freeform 36"/>
              <p:cNvSpPr/>
              <p:nvPr/>
            </p:nvSpPr>
            <p:spPr bwMode="gray">
              <a:xfrm>
                <a:off x="395" y="2217"/>
                <a:ext cx="81" cy="87"/>
              </a:xfrm>
              <a:custGeom>
                <a:avLst/>
                <a:gdLst/>
                <a:ahLst/>
                <a:cxnLst>
                  <a:cxn ang="0">
                    <a:pos x="78" y="8"/>
                  </a:cxn>
                  <a:cxn ang="0">
                    <a:pos x="9" y="18"/>
                  </a:cxn>
                  <a:cxn ang="0">
                    <a:pos x="0" y="41"/>
                  </a:cxn>
                  <a:cxn ang="0">
                    <a:pos x="36" y="87"/>
                  </a:cxn>
                  <a:cxn ang="0">
                    <a:pos x="90" y="81"/>
                  </a:cxn>
                  <a:cxn ang="0">
                    <a:pos x="105" y="63"/>
                  </a:cxn>
                  <a:cxn ang="0">
                    <a:pos x="78" y="8"/>
                  </a:cxn>
                </a:cxnLst>
                <a:rect l="0" t="0" r="r" b="b"/>
                <a:pathLst>
                  <a:path w="108" h="87">
                    <a:moveTo>
                      <a:pt x="78" y="8"/>
                    </a:moveTo>
                    <a:cubicBezTo>
                      <a:pt x="70" y="0"/>
                      <a:pt x="20" y="1"/>
                      <a:pt x="9" y="18"/>
                    </a:cubicBezTo>
                    <a:cubicBezTo>
                      <a:pt x="4" y="25"/>
                      <a:pt x="2" y="33"/>
                      <a:pt x="0" y="41"/>
                    </a:cubicBezTo>
                    <a:cubicBezTo>
                      <a:pt x="1" y="66"/>
                      <a:pt x="9" y="85"/>
                      <a:pt x="36" y="87"/>
                    </a:cubicBezTo>
                    <a:cubicBezTo>
                      <a:pt x="70" y="86"/>
                      <a:pt x="66" y="87"/>
                      <a:pt x="90" y="81"/>
                    </a:cubicBezTo>
                    <a:cubicBezTo>
                      <a:pt x="104" y="67"/>
                      <a:pt x="99" y="74"/>
                      <a:pt x="105" y="63"/>
                    </a:cubicBezTo>
                    <a:cubicBezTo>
                      <a:pt x="108" y="45"/>
                      <a:pt x="104" y="8"/>
                      <a:pt x="78" y="8"/>
                    </a:cubicBezTo>
                    <a:close/>
                  </a:path>
                </a:pathLst>
              </a:custGeom>
              <a:noFill/>
              <a:ln w="28575" cap="flat" cmpd="sng">
                <a:solidFill>
                  <a:srgbClr val="FFFFFF">
                    <a:alpha val="50000"/>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45" name="Freeform 37"/>
              <p:cNvSpPr/>
              <p:nvPr/>
            </p:nvSpPr>
            <p:spPr bwMode="gray">
              <a:xfrm>
                <a:off x="395" y="2352"/>
                <a:ext cx="81" cy="87"/>
              </a:xfrm>
              <a:custGeom>
                <a:avLst/>
                <a:gdLst/>
                <a:ahLst/>
                <a:cxnLst>
                  <a:cxn ang="0">
                    <a:pos x="78" y="8"/>
                  </a:cxn>
                  <a:cxn ang="0">
                    <a:pos x="9" y="18"/>
                  </a:cxn>
                  <a:cxn ang="0">
                    <a:pos x="0" y="41"/>
                  </a:cxn>
                  <a:cxn ang="0">
                    <a:pos x="36" y="87"/>
                  </a:cxn>
                  <a:cxn ang="0">
                    <a:pos x="90" y="81"/>
                  </a:cxn>
                  <a:cxn ang="0">
                    <a:pos x="105" y="63"/>
                  </a:cxn>
                  <a:cxn ang="0">
                    <a:pos x="78" y="8"/>
                  </a:cxn>
                </a:cxnLst>
                <a:rect l="0" t="0" r="r" b="b"/>
                <a:pathLst>
                  <a:path w="108" h="87">
                    <a:moveTo>
                      <a:pt x="78" y="8"/>
                    </a:moveTo>
                    <a:cubicBezTo>
                      <a:pt x="70" y="0"/>
                      <a:pt x="20" y="1"/>
                      <a:pt x="9" y="18"/>
                    </a:cubicBezTo>
                    <a:cubicBezTo>
                      <a:pt x="4" y="25"/>
                      <a:pt x="2" y="33"/>
                      <a:pt x="0" y="41"/>
                    </a:cubicBezTo>
                    <a:cubicBezTo>
                      <a:pt x="1" y="66"/>
                      <a:pt x="9" y="85"/>
                      <a:pt x="36" y="87"/>
                    </a:cubicBezTo>
                    <a:cubicBezTo>
                      <a:pt x="70" y="86"/>
                      <a:pt x="66" y="87"/>
                      <a:pt x="90" y="81"/>
                    </a:cubicBezTo>
                    <a:cubicBezTo>
                      <a:pt x="104" y="67"/>
                      <a:pt x="99" y="74"/>
                      <a:pt x="105" y="63"/>
                    </a:cubicBezTo>
                    <a:cubicBezTo>
                      <a:pt x="108" y="45"/>
                      <a:pt x="104" y="8"/>
                      <a:pt x="78" y="8"/>
                    </a:cubicBezTo>
                    <a:close/>
                  </a:path>
                </a:pathLst>
              </a:custGeom>
              <a:noFill/>
              <a:ln w="28575" cap="flat" cmpd="sng">
                <a:solidFill>
                  <a:srgbClr val="FFFFFF">
                    <a:alpha val="50000"/>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46" name="Freeform 38"/>
              <p:cNvSpPr/>
              <p:nvPr/>
            </p:nvSpPr>
            <p:spPr bwMode="gray">
              <a:xfrm>
                <a:off x="531" y="2213"/>
                <a:ext cx="80" cy="79"/>
              </a:xfrm>
              <a:custGeom>
                <a:avLst/>
                <a:gdLst/>
                <a:ahLst/>
                <a:cxnLst>
                  <a:cxn ang="0">
                    <a:pos x="100" y="0"/>
                  </a:cxn>
                  <a:cxn ang="0">
                    <a:pos x="22" y="77"/>
                  </a:cxn>
                  <a:cxn ang="0">
                    <a:pos x="0" y="80"/>
                  </a:cxn>
                </a:cxnLst>
                <a:rect l="0" t="0" r="r" b="b"/>
                <a:pathLst>
                  <a:path w="100" h="90">
                    <a:moveTo>
                      <a:pt x="100" y="0"/>
                    </a:moveTo>
                    <a:cubicBezTo>
                      <a:pt x="69" y="32"/>
                      <a:pt x="39" y="64"/>
                      <a:pt x="22" y="77"/>
                    </a:cubicBezTo>
                    <a:cubicBezTo>
                      <a:pt x="5" y="90"/>
                      <a:pt x="4" y="79"/>
                      <a:pt x="0" y="80"/>
                    </a:cubicBezTo>
                  </a:path>
                </a:pathLst>
              </a:custGeom>
              <a:noFill/>
              <a:ln w="28575" cap="flat" cmpd="sng">
                <a:solidFill>
                  <a:srgbClr val="FFFFFF">
                    <a:alpha val="50000"/>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47" name="Freeform 39"/>
              <p:cNvSpPr/>
              <p:nvPr/>
            </p:nvSpPr>
            <p:spPr bwMode="gray">
              <a:xfrm>
                <a:off x="543" y="2220"/>
                <a:ext cx="60" cy="62"/>
              </a:xfrm>
              <a:custGeom>
                <a:avLst/>
                <a:gdLst/>
                <a:ahLst/>
                <a:cxnLst>
                  <a:cxn ang="0">
                    <a:pos x="0" y="0"/>
                  </a:cxn>
                  <a:cxn ang="0">
                    <a:pos x="29" y="23"/>
                  </a:cxn>
                  <a:cxn ang="0">
                    <a:pos x="60" y="62"/>
                  </a:cxn>
                </a:cxnLst>
                <a:rect l="0" t="0" r="r" b="b"/>
                <a:pathLst>
                  <a:path w="60" h="62">
                    <a:moveTo>
                      <a:pt x="0" y="0"/>
                    </a:moveTo>
                    <a:cubicBezTo>
                      <a:pt x="9" y="6"/>
                      <a:pt x="19" y="13"/>
                      <a:pt x="29" y="23"/>
                    </a:cubicBezTo>
                    <a:cubicBezTo>
                      <a:pt x="39" y="33"/>
                      <a:pt x="55" y="56"/>
                      <a:pt x="60" y="62"/>
                    </a:cubicBezTo>
                  </a:path>
                </a:pathLst>
              </a:custGeom>
              <a:noFill/>
              <a:ln w="28575" cap="flat" cmpd="sng">
                <a:solidFill>
                  <a:srgbClr val="FFFFFF">
                    <a:alpha val="50000"/>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grpSp>
            <p:nvGrpSpPr>
              <p:cNvPr id="6" name="Group 40"/>
              <p:cNvGrpSpPr/>
              <p:nvPr/>
            </p:nvGrpSpPr>
            <p:grpSpPr bwMode="auto">
              <a:xfrm>
                <a:off x="591" y="2036"/>
                <a:ext cx="422" cy="337"/>
                <a:chOff x="768" y="2024"/>
                <a:chExt cx="422" cy="337"/>
              </a:xfrm>
            </p:grpSpPr>
            <p:sp>
              <p:nvSpPr>
                <p:cNvPr id="50" name="Freeform 41"/>
                <p:cNvSpPr/>
                <p:nvPr/>
              </p:nvSpPr>
              <p:spPr bwMode="gray">
                <a:xfrm>
                  <a:off x="1074" y="2024"/>
                  <a:ext cx="116" cy="117"/>
                </a:xfrm>
                <a:custGeom>
                  <a:avLst/>
                  <a:gdLst/>
                  <a:ahLst/>
                  <a:cxnLst>
                    <a:cxn ang="0">
                      <a:pos x="12" y="0"/>
                    </a:cxn>
                    <a:cxn ang="0">
                      <a:pos x="0" y="67"/>
                    </a:cxn>
                    <a:cxn ang="0">
                      <a:pos x="53" y="117"/>
                    </a:cxn>
                    <a:cxn ang="0">
                      <a:pos x="108" y="105"/>
                    </a:cxn>
                    <a:cxn ang="0">
                      <a:pos x="116" y="54"/>
                    </a:cxn>
                    <a:cxn ang="0">
                      <a:pos x="65" y="0"/>
                    </a:cxn>
                    <a:cxn ang="0">
                      <a:pos x="12" y="0"/>
                    </a:cxn>
                  </a:cxnLst>
                  <a:rect l="0" t="0" r="r" b="b"/>
                  <a:pathLst>
                    <a:path w="116" h="117">
                      <a:moveTo>
                        <a:pt x="12" y="0"/>
                      </a:moveTo>
                      <a:lnTo>
                        <a:pt x="0" y="67"/>
                      </a:lnTo>
                      <a:lnTo>
                        <a:pt x="53" y="117"/>
                      </a:lnTo>
                      <a:lnTo>
                        <a:pt x="108" y="105"/>
                      </a:lnTo>
                      <a:lnTo>
                        <a:pt x="116" y="54"/>
                      </a:lnTo>
                      <a:lnTo>
                        <a:pt x="65" y="0"/>
                      </a:lnTo>
                      <a:lnTo>
                        <a:pt x="12" y="0"/>
                      </a:lnTo>
                      <a:close/>
                    </a:path>
                  </a:pathLst>
                </a:custGeom>
                <a:noFill/>
                <a:ln w="12700" cap="flat" cmpd="sng">
                  <a:solidFill>
                    <a:srgbClr val="FFFFFF">
                      <a:alpha val="39999"/>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52" name="Freeform 42"/>
                <p:cNvSpPr/>
                <p:nvPr/>
              </p:nvSpPr>
              <p:spPr bwMode="gray">
                <a:xfrm>
                  <a:off x="858" y="2090"/>
                  <a:ext cx="273" cy="228"/>
                </a:xfrm>
                <a:custGeom>
                  <a:avLst/>
                  <a:gdLst/>
                  <a:ahLst/>
                  <a:cxnLst>
                    <a:cxn ang="0">
                      <a:pos x="0" y="169"/>
                    </a:cxn>
                    <a:cxn ang="0">
                      <a:pos x="45" y="228"/>
                    </a:cxn>
                    <a:cxn ang="0">
                      <a:pos x="273" y="49"/>
                    </a:cxn>
                    <a:cxn ang="0">
                      <a:pos x="215" y="0"/>
                    </a:cxn>
                    <a:cxn ang="0">
                      <a:pos x="0" y="169"/>
                    </a:cxn>
                  </a:cxnLst>
                  <a:rect l="0" t="0" r="r" b="b"/>
                  <a:pathLst>
                    <a:path w="273" h="228">
                      <a:moveTo>
                        <a:pt x="0" y="169"/>
                      </a:moveTo>
                      <a:lnTo>
                        <a:pt x="45" y="228"/>
                      </a:lnTo>
                      <a:lnTo>
                        <a:pt x="273" y="49"/>
                      </a:lnTo>
                      <a:lnTo>
                        <a:pt x="215" y="0"/>
                      </a:lnTo>
                      <a:lnTo>
                        <a:pt x="0" y="169"/>
                      </a:lnTo>
                      <a:close/>
                    </a:path>
                  </a:pathLst>
                </a:custGeom>
                <a:noFill/>
                <a:ln w="9525" cap="flat" cmpd="sng">
                  <a:solidFill>
                    <a:srgbClr val="FFFFFF">
                      <a:alpha val="39999"/>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54" name="Freeform 43"/>
                <p:cNvSpPr/>
                <p:nvPr/>
              </p:nvSpPr>
              <p:spPr bwMode="gray">
                <a:xfrm>
                  <a:off x="858" y="2024"/>
                  <a:ext cx="228" cy="237"/>
                </a:xfrm>
                <a:custGeom>
                  <a:avLst/>
                  <a:gdLst/>
                  <a:ahLst/>
                  <a:cxnLst>
                    <a:cxn ang="0">
                      <a:pos x="21" y="172"/>
                    </a:cxn>
                    <a:cxn ang="0">
                      <a:pos x="0" y="237"/>
                    </a:cxn>
                    <a:cxn ang="0">
                      <a:pos x="219" y="64"/>
                    </a:cxn>
                    <a:cxn ang="0">
                      <a:pos x="228" y="0"/>
                    </a:cxn>
                    <a:cxn ang="0">
                      <a:pos x="21" y="172"/>
                    </a:cxn>
                  </a:cxnLst>
                  <a:rect l="0" t="0" r="r" b="b"/>
                  <a:pathLst>
                    <a:path w="228" h="237">
                      <a:moveTo>
                        <a:pt x="21" y="172"/>
                      </a:moveTo>
                      <a:lnTo>
                        <a:pt x="0" y="237"/>
                      </a:lnTo>
                      <a:lnTo>
                        <a:pt x="219" y="64"/>
                      </a:lnTo>
                      <a:lnTo>
                        <a:pt x="228" y="0"/>
                      </a:lnTo>
                      <a:lnTo>
                        <a:pt x="21" y="172"/>
                      </a:lnTo>
                      <a:close/>
                    </a:path>
                  </a:pathLst>
                </a:custGeom>
                <a:solidFill>
                  <a:srgbClr val="FFFFFF">
                    <a:alpha val="39999"/>
                  </a:srgbClr>
                </a:solidFill>
                <a:ln w="9525" cap="flat" cmpd="sng">
                  <a:solidFill>
                    <a:srgbClr val="FFFFFF">
                      <a:alpha val="39999"/>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56" name="Freeform 44"/>
                <p:cNvSpPr/>
                <p:nvPr/>
              </p:nvSpPr>
              <p:spPr bwMode="gray">
                <a:xfrm>
                  <a:off x="903" y="2129"/>
                  <a:ext cx="281" cy="189"/>
                </a:xfrm>
                <a:custGeom>
                  <a:avLst/>
                  <a:gdLst/>
                  <a:ahLst/>
                  <a:cxnLst>
                    <a:cxn ang="0">
                      <a:pos x="63" y="178"/>
                    </a:cxn>
                    <a:cxn ang="0">
                      <a:pos x="0" y="189"/>
                    </a:cxn>
                    <a:cxn ang="0">
                      <a:pos x="227" y="10"/>
                    </a:cxn>
                    <a:cxn ang="0">
                      <a:pos x="281" y="0"/>
                    </a:cxn>
                    <a:cxn ang="0">
                      <a:pos x="63" y="178"/>
                    </a:cxn>
                  </a:cxnLst>
                  <a:rect l="0" t="0" r="r" b="b"/>
                  <a:pathLst>
                    <a:path w="281" h="189">
                      <a:moveTo>
                        <a:pt x="63" y="178"/>
                      </a:moveTo>
                      <a:lnTo>
                        <a:pt x="0" y="189"/>
                      </a:lnTo>
                      <a:lnTo>
                        <a:pt x="227" y="10"/>
                      </a:lnTo>
                      <a:lnTo>
                        <a:pt x="281" y="0"/>
                      </a:lnTo>
                      <a:lnTo>
                        <a:pt x="63" y="178"/>
                      </a:lnTo>
                      <a:close/>
                    </a:path>
                  </a:pathLst>
                </a:custGeom>
                <a:solidFill>
                  <a:srgbClr val="FFFFFF">
                    <a:alpha val="39999"/>
                  </a:srgbClr>
                </a:solidFill>
                <a:ln w="9525" cap="flat" cmpd="sng">
                  <a:solidFill>
                    <a:srgbClr val="FFFFFF">
                      <a:alpha val="39999"/>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57" name="Freeform 45"/>
                <p:cNvSpPr/>
                <p:nvPr/>
              </p:nvSpPr>
              <p:spPr bwMode="gray">
                <a:xfrm>
                  <a:off x="789" y="2192"/>
                  <a:ext cx="161" cy="163"/>
                </a:xfrm>
                <a:custGeom>
                  <a:avLst/>
                  <a:gdLst/>
                  <a:ahLst/>
                  <a:cxnLst>
                    <a:cxn ang="0">
                      <a:pos x="0" y="135"/>
                    </a:cxn>
                    <a:cxn ang="0">
                      <a:pos x="18" y="163"/>
                    </a:cxn>
                    <a:cxn ang="0">
                      <a:pos x="161" y="120"/>
                    </a:cxn>
                    <a:cxn ang="0">
                      <a:pos x="114" y="124"/>
                    </a:cxn>
                    <a:cxn ang="0">
                      <a:pos x="69" y="67"/>
                    </a:cxn>
                    <a:cxn ang="0">
                      <a:pos x="90" y="0"/>
                    </a:cxn>
                    <a:cxn ang="0">
                      <a:pos x="0" y="135"/>
                    </a:cxn>
                  </a:cxnLst>
                  <a:rect l="0" t="0" r="r" b="b"/>
                  <a:pathLst>
                    <a:path w="161" h="163">
                      <a:moveTo>
                        <a:pt x="0" y="135"/>
                      </a:moveTo>
                      <a:lnTo>
                        <a:pt x="18" y="163"/>
                      </a:lnTo>
                      <a:lnTo>
                        <a:pt x="161" y="120"/>
                      </a:lnTo>
                      <a:lnTo>
                        <a:pt x="114" y="124"/>
                      </a:lnTo>
                      <a:lnTo>
                        <a:pt x="69" y="67"/>
                      </a:lnTo>
                      <a:lnTo>
                        <a:pt x="90" y="0"/>
                      </a:lnTo>
                      <a:lnTo>
                        <a:pt x="0" y="135"/>
                      </a:lnTo>
                      <a:close/>
                    </a:path>
                  </a:pathLst>
                </a:custGeom>
                <a:noFill/>
                <a:ln w="9525" cap="flat" cmpd="sng">
                  <a:solidFill>
                    <a:srgbClr val="FFFFFF">
                      <a:alpha val="39999"/>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58" name="Freeform 46"/>
                <p:cNvSpPr/>
                <p:nvPr/>
              </p:nvSpPr>
              <p:spPr bwMode="gray">
                <a:xfrm>
                  <a:off x="768" y="2328"/>
                  <a:ext cx="39" cy="33"/>
                </a:xfrm>
                <a:custGeom>
                  <a:avLst/>
                  <a:gdLst/>
                  <a:ahLst/>
                  <a:cxnLst>
                    <a:cxn ang="0">
                      <a:pos x="27" y="0"/>
                    </a:cxn>
                    <a:cxn ang="0">
                      <a:pos x="0" y="33"/>
                    </a:cxn>
                    <a:cxn ang="0">
                      <a:pos x="39" y="25"/>
                    </a:cxn>
                    <a:cxn ang="0">
                      <a:pos x="27" y="0"/>
                    </a:cxn>
                  </a:cxnLst>
                  <a:rect l="0" t="0" r="r" b="b"/>
                  <a:pathLst>
                    <a:path w="39" h="33">
                      <a:moveTo>
                        <a:pt x="27" y="0"/>
                      </a:moveTo>
                      <a:lnTo>
                        <a:pt x="0" y="33"/>
                      </a:lnTo>
                      <a:lnTo>
                        <a:pt x="39" y="25"/>
                      </a:lnTo>
                      <a:lnTo>
                        <a:pt x="27" y="0"/>
                      </a:lnTo>
                      <a:close/>
                    </a:path>
                  </a:pathLst>
                </a:custGeom>
                <a:solidFill>
                  <a:srgbClr val="FFFFFF">
                    <a:alpha val="39999"/>
                  </a:srgbClr>
                </a:solidFill>
                <a:ln w="9525" cap="flat" cmpd="sng">
                  <a:no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59" name="Line 47"/>
                <p:cNvSpPr>
                  <a:spLocks noChangeShapeType="1"/>
                </p:cNvSpPr>
                <p:nvPr/>
              </p:nvSpPr>
              <p:spPr bwMode="gray">
                <a:xfrm flipV="1">
                  <a:off x="797" y="2258"/>
                  <a:ext cx="66" cy="72"/>
                </a:xfrm>
                <a:prstGeom prst="line">
                  <a:avLst/>
                </a:prstGeom>
                <a:noFill/>
                <a:ln w="9525">
                  <a:solidFill>
                    <a:srgbClr val="FFFFFF">
                      <a:alpha val="39999"/>
                    </a:srgbClr>
                  </a:solidFill>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60" name="Line 48"/>
                <p:cNvSpPr>
                  <a:spLocks noChangeShapeType="1"/>
                </p:cNvSpPr>
                <p:nvPr/>
              </p:nvSpPr>
              <p:spPr bwMode="gray">
                <a:xfrm flipV="1">
                  <a:off x="806" y="2315"/>
                  <a:ext cx="100" cy="34"/>
                </a:xfrm>
                <a:prstGeom prst="line">
                  <a:avLst/>
                </a:prstGeom>
                <a:noFill/>
                <a:ln w="9525">
                  <a:solidFill>
                    <a:srgbClr val="FFFFFF">
                      <a:alpha val="39999"/>
                    </a:srgbClr>
                  </a:solidFill>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61" name="Oval 49"/>
                <p:cNvSpPr>
                  <a:spLocks noChangeArrowheads="1"/>
                </p:cNvSpPr>
                <p:nvPr/>
              </p:nvSpPr>
              <p:spPr bwMode="gray">
                <a:xfrm rot="1507387">
                  <a:off x="1116" y="2063"/>
                  <a:ext cx="43" cy="27"/>
                </a:xfrm>
                <a:prstGeom prst="ellipse">
                  <a:avLst/>
                </a:prstGeom>
                <a:solidFill>
                  <a:srgbClr val="FFFFFF">
                    <a:alpha val="39999"/>
                  </a:srgbClr>
                </a:solidFill>
                <a:ln w="9525" algn="ctr">
                  <a:noFill/>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grpSp>
          <p:sp>
            <p:nvSpPr>
              <p:cNvPr id="49" name="Freeform 50"/>
              <p:cNvSpPr/>
              <p:nvPr/>
            </p:nvSpPr>
            <p:spPr bwMode="gray">
              <a:xfrm>
                <a:off x="529" y="2348"/>
                <a:ext cx="80" cy="79"/>
              </a:xfrm>
              <a:custGeom>
                <a:avLst/>
                <a:gdLst/>
                <a:ahLst/>
                <a:cxnLst>
                  <a:cxn ang="0">
                    <a:pos x="100" y="0"/>
                  </a:cxn>
                  <a:cxn ang="0">
                    <a:pos x="22" y="77"/>
                  </a:cxn>
                  <a:cxn ang="0">
                    <a:pos x="0" y="80"/>
                  </a:cxn>
                </a:cxnLst>
                <a:rect l="0" t="0" r="r" b="b"/>
                <a:pathLst>
                  <a:path w="100" h="90">
                    <a:moveTo>
                      <a:pt x="100" y="0"/>
                    </a:moveTo>
                    <a:cubicBezTo>
                      <a:pt x="69" y="32"/>
                      <a:pt x="39" y="64"/>
                      <a:pt x="22" y="77"/>
                    </a:cubicBezTo>
                    <a:cubicBezTo>
                      <a:pt x="5" y="90"/>
                      <a:pt x="4" y="79"/>
                      <a:pt x="0" y="80"/>
                    </a:cubicBezTo>
                  </a:path>
                </a:pathLst>
              </a:custGeom>
              <a:noFill/>
              <a:ln w="28575" cap="flat" cmpd="sng">
                <a:solidFill>
                  <a:srgbClr val="FFFFFF">
                    <a:alpha val="50000"/>
                  </a:srgbClr>
                </a:solidFill>
                <a:prstDash val="solid"/>
                <a:round/>
              </a:ln>
              <a:effec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grpSp>
        <p:grpSp>
          <p:nvGrpSpPr>
            <p:cNvPr id="7" name="Group 24"/>
            <p:cNvGrpSpPr/>
            <p:nvPr/>
          </p:nvGrpSpPr>
          <p:grpSpPr bwMode="auto">
            <a:xfrm>
              <a:off x="2714612" y="4472001"/>
              <a:ext cx="1870075" cy="885825"/>
              <a:chOff x="1152" y="584"/>
              <a:chExt cx="3946" cy="1960"/>
            </a:xfrm>
          </p:grpSpPr>
          <p:sp>
            <p:nvSpPr>
              <p:cNvPr id="62" name="Freeform 25"/>
              <p:cNvSpPr/>
              <p:nvPr/>
            </p:nvSpPr>
            <p:spPr bwMode="gray">
              <a:xfrm>
                <a:off x="1152" y="584"/>
                <a:ext cx="3920" cy="1720"/>
              </a:xfrm>
              <a:custGeom>
                <a:avLst/>
                <a:gdLst/>
                <a:ahLst/>
                <a:cxnLst>
                  <a:cxn ang="0">
                    <a:pos x="0" y="1500"/>
                  </a:cxn>
                  <a:cxn ang="0">
                    <a:pos x="768" y="424"/>
                  </a:cxn>
                  <a:cxn ang="0">
                    <a:pos x="2208" y="424"/>
                  </a:cxn>
                  <a:cxn ang="0">
                    <a:pos x="3920" y="828"/>
                  </a:cxn>
                  <a:cxn ang="0">
                    <a:pos x="3216" y="1720"/>
                  </a:cxn>
                  <a:cxn ang="0">
                    <a:pos x="1524" y="1600"/>
                  </a:cxn>
                  <a:cxn ang="0">
                    <a:pos x="3232" y="1628"/>
                  </a:cxn>
                  <a:cxn ang="0">
                    <a:pos x="3748" y="820"/>
                  </a:cxn>
                  <a:cxn ang="0">
                    <a:pos x="2256" y="472"/>
                  </a:cxn>
                  <a:cxn ang="0">
                    <a:pos x="1468" y="1524"/>
                  </a:cxn>
                  <a:cxn ang="0">
                    <a:pos x="2160" y="472"/>
                  </a:cxn>
                  <a:cxn ang="0">
                    <a:pos x="812" y="508"/>
                  </a:cxn>
                  <a:cxn ang="0">
                    <a:pos x="96" y="1432"/>
                  </a:cxn>
                  <a:cxn ang="0">
                    <a:pos x="1488" y="1576"/>
                  </a:cxn>
                  <a:cxn ang="0">
                    <a:pos x="0" y="1500"/>
                  </a:cxn>
                </a:cxnLst>
                <a:rect l="0" t="0" r="r" b="b"/>
                <a:pathLst>
                  <a:path w="3920" h="1720">
                    <a:moveTo>
                      <a:pt x="0" y="1500"/>
                    </a:moveTo>
                    <a:cubicBezTo>
                      <a:pt x="0" y="1500"/>
                      <a:pt x="288" y="936"/>
                      <a:pt x="768" y="424"/>
                    </a:cubicBezTo>
                    <a:cubicBezTo>
                      <a:pt x="1652" y="0"/>
                      <a:pt x="2208" y="424"/>
                      <a:pt x="2208" y="424"/>
                    </a:cubicBezTo>
                    <a:cubicBezTo>
                      <a:pt x="3440" y="8"/>
                      <a:pt x="3752" y="612"/>
                      <a:pt x="3920" y="828"/>
                    </a:cubicBezTo>
                    <a:cubicBezTo>
                      <a:pt x="3660" y="1224"/>
                      <a:pt x="3216" y="1720"/>
                      <a:pt x="3216" y="1720"/>
                    </a:cubicBezTo>
                    <a:cubicBezTo>
                      <a:pt x="2844" y="1540"/>
                      <a:pt x="2504" y="1284"/>
                      <a:pt x="1524" y="1600"/>
                    </a:cubicBezTo>
                    <a:cubicBezTo>
                      <a:pt x="2400" y="1068"/>
                      <a:pt x="3000" y="1500"/>
                      <a:pt x="3232" y="1628"/>
                    </a:cubicBezTo>
                    <a:cubicBezTo>
                      <a:pt x="3512" y="1242"/>
                      <a:pt x="3672" y="1012"/>
                      <a:pt x="3748" y="820"/>
                    </a:cubicBezTo>
                    <a:cubicBezTo>
                      <a:pt x="3316" y="320"/>
                      <a:pt x="2643" y="350"/>
                      <a:pt x="2256" y="472"/>
                    </a:cubicBezTo>
                    <a:cubicBezTo>
                      <a:pt x="1872" y="1000"/>
                      <a:pt x="1484" y="1524"/>
                      <a:pt x="1468" y="1524"/>
                    </a:cubicBezTo>
                    <a:cubicBezTo>
                      <a:pt x="1700" y="948"/>
                      <a:pt x="2160" y="472"/>
                      <a:pt x="2160" y="472"/>
                    </a:cubicBezTo>
                    <a:cubicBezTo>
                      <a:pt x="2051" y="303"/>
                      <a:pt x="1280" y="296"/>
                      <a:pt x="812" y="508"/>
                    </a:cubicBezTo>
                    <a:cubicBezTo>
                      <a:pt x="452" y="988"/>
                      <a:pt x="96" y="1432"/>
                      <a:pt x="96" y="1432"/>
                    </a:cubicBezTo>
                    <a:cubicBezTo>
                      <a:pt x="1024" y="1112"/>
                      <a:pt x="1488" y="1576"/>
                      <a:pt x="1488" y="1576"/>
                    </a:cubicBezTo>
                    <a:cubicBezTo>
                      <a:pt x="1472" y="1587"/>
                      <a:pt x="792" y="1324"/>
                      <a:pt x="0" y="1500"/>
                    </a:cubicBez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63" name="Freeform 26"/>
              <p:cNvSpPr/>
              <p:nvPr/>
            </p:nvSpPr>
            <p:spPr bwMode="gray">
              <a:xfrm>
                <a:off x="2880" y="1584"/>
                <a:ext cx="2218" cy="960"/>
              </a:xfrm>
              <a:custGeom>
                <a:avLst/>
                <a:gdLst/>
                <a:ahLst/>
                <a:cxnLst>
                  <a:cxn ang="0">
                    <a:pos x="0" y="672"/>
                  </a:cxn>
                  <a:cxn ang="0">
                    <a:pos x="1640" y="960"/>
                  </a:cxn>
                  <a:cxn ang="0">
                    <a:pos x="2208" y="0"/>
                  </a:cxn>
                  <a:cxn ang="0">
                    <a:pos x="1580" y="888"/>
                  </a:cxn>
                  <a:cxn ang="0">
                    <a:pos x="0" y="672"/>
                  </a:cxn>
                </a:cxnLst>
                <a:rect l="0" t="0" r="r" b="b"/>
                <a:pathLst>
                  <a:path w="2218" h="960">
                    <a:moveTo>
                      <a:pt x="0" y="672"/>
                    </a:moveTo>
                    <a:cubicBezTo>
                      <a:pt x="1004" y="672"/>
                      <a:pt x="1252" y="944"/>
                      <a:pt x="1640" y="960"/>
                    </a:cubicBezTo>
                    <a:cubicBezTo>
                      <a:pt x="2068" y="464"/>
                      <a:pt x="2218" y="12"/>
                      <a:pt x="2208" y="0"/>
                    </a:cubicBezTo>
                    <a:cubicBezTo>
                      <a:pt x="2148" y="40"/>
                      <a:pt x="1840" y="516"/>
                      <a:pt x="1580" y="888"/>
                    </a:cubicBezTo>
                    <a:cubicBezTo>
                      <a:pt x="740" y="544"/>
                      <a:pt x="268" y="624"/>
                      <a:pt x="0" y="672"/>
                    </a:cubicBez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64" name="Freeform 27"/>
              <p:cNvSpPr/>
              <p:nvPr/>
            </p:nvSpPr>
            <p:spPr bwMode="gray">
              <a:xfrm>
                <a:off x="1248" y="2032"/>
                <a:ext cx="1584" cy="392"/>
              </a:xfrm>
              <a:custGeom>
                <a:avLst/>
                <a:gdLst/>
                <a:ahLst/>
                <a:cxnLst>
                  <a:cxn ang="0">
                    <a:pos x="0" y="224"/>
                  </a:cxn>
                  <a:cxn ang="0">
                    <a:pos x="1152" y="224"/>
                  </a:cxn>
                  <a:cxn ang="0">
                    <a:pos x="1584" y="272"/>
                  </a:cxn>
                  <a:cxn ang="0">
                    <a:pos x="1144" y="144"/>
                  </a:cxn>
                  <a:cxn ang="0">
                    <a:pos x="0" y="224"/>
                  </a:cxn>
                </a:cxnLst>
                <a:rect l="0" t="0" r="r" b="b"/>
                <a:pathLst>
                  <a:path w="1584" h="392">
                    <a:moveTo>
                      <a:pt x="0" y="224"/>
                    </a:moveTo>
                    <a:cubicBezTo>
                      <a:pt x="628" y="84"/>
                      <a:pt x="892" y="108"/>
                      <a:pt x="1152" y="224"/>
                    </a:cubicBezTo>
                    <a:cubicBezTo>
                      <a:pt x="1320" y="336"/>
                      <a:pt x="1380" y="392"/>
                      <a:pt x="1584" y="272"/>
                    </a:cubicBezTo>
                    <a:cubicBezTo>
                      <a:pt x="1360" y="320"/>
                      <a:pt x="1240" y="188"/>
                      <a:pt x="1144" y="144"/>
                    </a:cubicBezTo>
                    <a:cubicBezTo>
                      <a:pt x="1048" y="100"/>
                      <a:pt x="372" y="0"/>
                      <a:pt x="0" y="224"/>
                    </a:cubicBez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65" name="Freeform 28"/>
              <p:cNvSpPr/>
              <p:nvPr/>
            </p:nvSpPr>
            <p:spPr bwMode="gray">
              <a:xfrm>
                <a:off x="2784" y="2032"/>
                <a:ext cx="1731" cy="344"/>
              </a:xfrm>
              <a:custGeom>
                <a:avLst/>
                <a:gdLst/>
                <a:ahLst/>
                <a:cxnLst>
                  <a:cxn ang="0">
                    <a:pos x="0" y="176"/>
                  </a:cxn>
                  <a:cxn ang="0">
                    <a:pos x="1604" y="344"/>
                  </a:cxn>
                  <a:cxn ang="0">
                    <a:pos x="760" y="72"/>
                  </a:cxn>
                  <a:cxn ang="0">
                    <a:pos x="0" y="176"/>
                  </a:cxn>
                </a:cxnLst>
                <a:rect l="0" t="0" r="r" b="b"/>
                <a:pathLst>
                  <a:path w="1731" h="344">
                    <a:moveTo>
                      <a:pt x="0" y="176"/>
                    </a:moveTo>
                    <a:cubicBezTo>
                      <a:pt x="856" y="0"/>
                      <a:pt x="1604" y="344"/>
                      <a:pt x="1604" y="344"/>
                    </a:cubicBezTo>
                    <a:cubicBezTo>
                      <a:pt x="1731" y="327"/>
                      <a:pt x="1056" y="80"/>
                      <a:pt x="760" y="72"/>
                    </a:cubicBezTo>
                    <a:cubicBezTo>
                      <a:pt x="464" y="64"/>
                      <a:pt x="244" y="60"/>
                      <a:pt x="0" y="176"/>
                    </a:cubicBez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66" name="Freeform 29"/>
              <p:cNvSpPr/>
              <p:nvPr/>
            </p:nvSpPr>
            <p:spPr bwMode="gray">
              <a:xfrm>
                <a:off x="4440" y="1680"/>
                <a:ext cx="504" cy="672"/>
              </a:xfrm>
              <a:custGeom>
                <a:avLst/>
                <a:gdLst/>
                <a:ahLst/>
                <a:cxnLst>
                  <a:cxn ang="0">
                    <a:pos x="456" y="48"/>
                  </a:cxn>
                  <a:cxn ang="0">
                    <a:pos x="312" y="336"/>
                  </a:cxn>
                  <a:cxn ang="0">
                    <a:pos x="24" y="624"/>
                  </a:cxn>
                  <a:cxn ang="0">
                    <a:pos x="456" y="48"/>
                  </a:cxn>
                </a:cxnLst>
                <a:rect l="0" t="0" r="r" b="b"/>
                <a:pathLst>
                  <a:path w="504" h="672">
                    <a:moveTo>
                      <a:pt x="456" y="48"/>
                    </a:moveTo>
                    <a:cubicBezTo>
                      <a:pt x="504" y="0"/>
                      <a:pt x="384" y="240"/>
                      <a:pt x="312" y="336"/>
                    </a:cubicBezTo>
                    <a:cubicBezTo>
                      <a:pt x="240" y="432"/>
                      <a:pt x="0" y="672"/>
                      <a:pt x="24" y="624"/>
                    </a:cubicBezTo>
                    <a:lnTo>
                      <a:pt x="456" y="48"/>
                    </a:ln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67" name="Freeform 30"/>
              <p:cNvSpPr/>
              <p:nvPr/>
            </p:nvSpPr>
            <p:spPr bwMode="gray">
              <a:xfrm>
                <a:off x="3424" y="1428"/>
                <a:ext cx="1081" cy="301"/>
              </a:xfrm>
              <a:custGeom>
                <a:avLst/>
                <a:gdLst/>
                <a:ahLst/>
                <a:cxnLst>
                  <a:cxn ang="0">
                    <a:pos x="0" y="36"/>
                  </a:cxn>
                  <a:cxn ang="0">
                    <a:pos x="992" y="300"/>
                  </a:cxn>
                  <a:cxn ang="0">
                    <a:pos x="536" y="44"/>
                  </a:cxn>
                  <a:cxn ang="0">
                    <a:pos x="0" y="36"/>
                  </a:cxn>
                </a:cxnLst>
                <a:rect l="0" t="0" r="r" b="b"/>
                <a:pathLst>
                  <a:path w="1081" h="301">
                    <a:moveTo>
                      <a:pt x="0" y="36"/>
                    </a:moveTo>
                    <a:cubicBezTo>
                      <a:pt x="576" y="52"/>
                      <a:pt x="992" y="300"/>
                      <a:pt x="992" y="300"/>
                    </a:cubicBezTo>
                    <a:cubicBezTo>
                      <a:pt x="1081" y="301"/>
                      <a:pt x="701" y="88"/>
                      <a:pt x="536" y="44"/>
                    </a:cubicBezTo>
                    <a:cubicBezTo>
                      <a:pt x="371" y="0"/>
                      <a:pt x="216" y="0"/>
                      <a:pt x="0" y="36"/>
                    </a:cubicBez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68" name="Freeform 31"/>
              <p:cNvSpPr/>
              <p:nvPr/>
            </p:nvSpPr>
            <p:spPr bwMode="gray">
              <a:xfrm rot="-136485">
                <a:off x="3524" y="1116"/>
                <a:ext cx="1081" cy="301"/>
              </a:xfrm>
              <a:custGeom>
                <a:avLst/>
                <a:gdLst/>
                <a:ahLst/>
                <a:cxnLst>
                  <a:cxn ang="0">
                    <a:pos x="0" y="36"/>
                  </a:cxn>
                  <a:cxn ang="0">
                    <a:pos x="992" y="300"/>
                  </a:cxn>
                  <a:cxn ang="0">
                    <a:pos x="536" y="44"/>
                  </a:cxn>
                  <a:cxn ang="0">
                    <a:pos x="0" y="36"/>
                  </a:cxn>
                </a:cxnLst>
                <a:rect l="0" t="0" r="r" b="b"/>
                <a:pathLst>
                  <a:path w="1081" h="301">
                    <a:moveTo>
                      <a:pt x="0" y="36"/>
                    </a:moveTo>
                    <a:cubicBezTo>
                      <a:pt x="576" y="52"/>
                      <a:pt x="992" y="300"/>
                      <a:pt x="992" y="300"/>
                    </a:cubicBezTo>
                    <a:cubicBezTo>
                      <a:pt x="1081" y="301"/>
                      <a:pt x="701" y="88"/>
                      <a:pt x="536" y="44"/>
                    </a:cubicBezTo>
                    <a:cubicBezTo>
                      <a:pt x="371" y="0"/>
                      <a:pt x="216" y="0"/>
                      <a:pt x="0" y="36"/>
                    </a:cubicBez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69" name="Freeform 32"/>
              <p:cNvSpPr/>
              <p:nvPr/>
            </p:nvSpPr>
            <p:spPr bwMode="gray">
              <a:xfrm>
                <a:off x="1940" y="1128"/>
                <a:ext cx="1013" cy="171"/>
              </a:xfrm>
              <a:custGeom>
                <a:avLst/>
                <a:gdLst/>
                <a:ahLst/>
                <a:cxnLst>
                  <a:cxn ang="0">
                    <a:pos x="0" y="116"/>
                  </a:cxn>
                  <a:cxn ang="0">
                    <a:pos x="932" y="156"/>
                  </a:cxn>
                  <a:cxn ang="0">
                    <a:pos x="485" y="23"/>
                  </a:cxn>
                  <a:cxn ang="0">
                    <a:pos x="0" y="116"/>
                  </a:cxn>
                </a:cxnLst>
                <a:rect l="0" t="0" r="r" b="b"/>
                <a:pathLst>
                  <a:path w="1013" h="171">
                    <a:moveTo>
                      <a:pt x="0" y="116"/>
                    </a:moveTo>
                    <a:cubicBezTo>
                      <a:pt x="620" y="0"/>
                      <a:pt x="851" y="171"/>
                      <a:pt x="932" y="156"/>
                    </a:cubicBezTo>
                    <a:cubicBezTo>
                      <a:pt x="1013" y="141"/>
                      <a:pt x="640" y="30"/>
                      <a:pt x="485" y="23"/>
                    </a:cubicBezTo>
                    <a:cubicBezTo>
                      <a:pt x="337" y="16"/>
                      <a:pt x="182" y="59"/>
                      <a:pt x="0" y="116"/>
                    </a:cubicBez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70" name="Freeform 33"/>
              <p:cNvSpPr/>
              <p:nvPr/>
            </p:nvSpPr>
            <p:spPr bwMode="gray">
              <a:xfrm>
                <a:off x="1804" y="1376"/>
                <a:ext cx="1013" cy="171"/>
              </a:xfrm>
              <a:custGeom>
                <a:avLst/>
                <a:gdLst/>
                <a:ahLst/>
                <a:cxnLst>
                  <a:cxn ang="0">
                    <a:pos x="0" y="116"/>
                  </a:cxn>
                  <a:cxn ang="0">
                    <a:pos x="932" y="156"/>
                  </a:cxn>
                  <a:cxn ang="0">
                    <a:pos x="485" y="23"/>
                  </a:cxn>
                  <a:cxn ang="0">
                    <a:pos x="0" y="116"/>
                  </a:cxn>
                </a:cxnLst>
                <a:rect l="0" t="0" r="r" b="b"/>
                <a:pathLst>
                  <a:path w="1013" h="171">
                    <a:moveTo>
                      <a:pt x="0" y="116"/>
                    </a:moveTo>
                    <a:cubicBezTo>
                      <a:pt x="620" y="0"/>
                      <a:pt x="851" y="171"/>
                      <a:pt x="932" y="156"/>
                    </a:cubicBezTo>
                    <a:cubicBezTo>
                      <a:pt x="1013" y="141"/>
                      <a:pt x="640" y="30"/>
                      <a:pt x="485" y="23"/>
                    </a:cubicBezTo>
                    <a:cubicBezTo>
                      <a:pt x="337" y="16"/>
                      <a:pt x="182" y="59"/>
                      <a:pt x="0" y="116"/>
                    </a:cubicBez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71" name="Freeform 34"/>
              <p:cNvSpPr/>
              <p:nvPr/>
            </p:nvSpPr>
            <p:spPr bwMode="gray">
              <a:xfrm>
                <a:off x="1604" y="1676"/>
                <a:ext cx="1057" cy="155"/>
              </a:xfrm>
              <a:custGeom>
                <a:avLst/>
                <a:gdLst/>
                <a:ahLst/>
                <a:cxnLst>
                  <a:cxn ang="0">
                    <a:pos x="0" y="100"/>
                  </a:cxn>
                  <a:cxn ang="0">
                    <a:pos x="972" y="140"/>
                  </a:cxn>
                  <a:cxn ang="0">
                    <a:pos x="506" y="7"/>
                  </a:cxn>
                  <a:cxn ang="0">
                    <a:pos x="0" y="100"/>
                  </a:cxn>
                </a:cxnLst>
                <a:rect l="0" t="0" r="r" b="b"/>
                <a:pathLst>
                  <a:path w="1057" h="155">
                    <a:moveTo>
                      <a:pt x="0" y="100"/>
                    </a:moveTo>
                    <a:cubicBezTo>
                      <a:pt x="652" y="36"/>
                      <a:pt x="888" y="155"/>
                      <a:pt x="972" y="140"/>
                    </a:cubicBezTo>
                    <a:cubicBezTo>
                      <a:pt x="1057" y="125"/>
                      <a:pt x="668" y="14"/>
                      <a:pt x="506" y="7"/>
                    </a:cubicBezTo>
                    <a:cubicBezTo>
                      <a:pt x="352" y="0"/>
                      <a:pt x="190" y="43"/>
                      <a:pt x="0" y="100"/>
                    </a:cubicBezTo>
                    <a:close/>
                  </a:path>
                </a:pathLst>
              </a:custGeom>
              <a:solidFill>
                <a:srgbClr val="FFFFFF">
                  <a:alpha val="50000"/>
                </a:srgbClr>
              </a:solidFill>
              <a:ln w="9525">
                <a:noFill/>
                <a:roun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grpSp>
      </p:grpSp>
      <p:pic>
        <p:nvPicPr>
          <p:cNvPr id="73" name="Picture 23" descr="1"/>
          <p:cNvPicPr>
            <a:picLocks noChangeAspect="1" noChangeArrowheads="1"/>
          </p:cNvPicPr>
          <p:nvPr/>
        </p:nvPicPr>
        <p:blipFill>
          <a:blip r:embed="rId4">
            <a:grayscl/>
            <a:lum bright="-6000" contrast="24000"/>
          </a:blip>
          <a:srcRect l="42606" t="64474" r="19473"/>
          <a:stretch>
            <a:fillRect/>
          </a:stretch>
        </p:blipFill>
        <p:spPr bwMode="gray">
          <a:xfrm rot="6879189">
            <a:off x="2167374" y="385213"/>
            <a:ext cx="908031" cy="1165171"/>
          </a:xfrm>
          <a:prstGeom prst="rect">
            <a:avLst/>
          </a:prstGeom>
          <a:noFill/>
        </p:spPr>
      </p:pic>
      <p:sp>
        <p:nvSpPr>
          <p:cNvPr id="74" name="Text Box 56"/>
          <p:cNvSpPr txBox="1">
            <a:spLocks noChangeArrowheads="1"/>
          </p:cNvSpPr>
          <p:nvPr/>
        </p:nvSpPr>
        <p:spPr bwMode="invGray">
          <a:xfrm>
            <a:off x="6000760" y="4929198"/>
            <a:ext cx="2643206" cy="400110"/>
          </a:xfrm>
          <a:prstGeom prst="rect">
            <a:avLst/>
          </a:prstGeom>
          <a:noFill/>
          <a:ln w="9525" algn="ctr">
            <a:noFill/>
            <a:miter lim="800000"/>
          </a:ln>
          <a:effectLst/>
        </p:spPr>
        <p:txBody>
          <a:bodyPr wrap="square">
            <a:spAutoFit/>
          </a:bodyPr>
          <a:lstStyle/>
          <a:p>
            <a:pPr algn="ctr">
              <a:spcBef>
                <a:spcPct val="50000"/>
              </a:spcBef>
            </a:pPr>
            <a:r>
              <a:rPr lang="zh-CN" altLang="en-US" sz="2000" b="1" smtClean="0">
                <a:solidFill>
                  <a:srgbClr val="425462"/>
                </a:solidFill>
                <a:latin typeface="Times New Roman" panose="02020603050405020304" pitchFamily="18" charset="0"/>
                <a:ea typeface="宋体" panose="02010600030101010101" pitchFamily="2" charset="-122"/>
              </a:rPr>
              <a:t> 导</a:t>
            </a:r>
            <a:r>
              <a:rPr lang="zh-CN" altLang="en-US" sz="2000" b="1" dirty="0" smtClean="0">
                <a:solidFill>
                  <a:srgbClr val="425462"/>
                </a:solidFill>
                <a:latin typeface="Times New Roman" panose="02020603050405020304" pitchFamily="18" charset="0"/>
                <a:ea typeface="宋体" panose="02010600030101010101" pitchFamily="2" charset="-122"/>
              </a:rPr>
              <a:t>师：曾</a:t>
            </a:r>
            <a:r>
              <a:rPr lang="zh-CN" altLang="en-US" sz="2000" b="1" smtClean="0">
                <a:solidFill>
                  <a:srgbClr val="425462"/>
                </a:solidFill>
                <a:latin typeface="Times New Roman" panose="02020603050405020304" pitchFamily="18" charset="0"/>
                <a:ea typeface="宋体" panose="02010600030101010101" pitchFamily="2" charset="-122"/>
              </a:rPr>
              <a:t>凡桂  教授</a:t>
            </a:r>
            <a:endParaRPr lang="en-US" altLang="zh-CN" sz="2000" b="1" dirty="0">
              <a:solidFill>
                <a:srgbClr val="425462"/>
              </a:solidFill>
              <a:latin typeface="Times New Roman" panose="02020603050405020304" pitchFamily="18" charset="0"/>
              <a:ea typeface="宋体" panose="02010600030101010101" pitchFamily="2" charset="-122"/>
            </a:endParaRPr>
          </a:p>
        </p:txBody>
      </p:sp>
      <p:sp>
        <p:nvSpPr>
          <p:cNvPr id="75" name="Text Box 56"/>
          <p:cNvSpPr txBox="1">
            <a:spLocks noChangeArrowheads="1"/>
          </p:cNvSpPr>
          <p:nvPr/>
        </p:nvSpPr>
        <p:spPr bwMode="invGray">
          <a:xfrm>
            <a:off x="5929322" y="4429132"/>
            <a:ext cx="2519362" cy="400110"/>
          </a:xfrm>
          <a:prstGeom prst="rect">
            <a:avLst/>
          </a:prstGeom>
          <a:noFill/>
          <a:ln w="9525" algn="ctr">
            <a:noFill/>
            <a:miter lim="800000"/>
          </a:ln>
          <a:effectLst/>
        </p:spPr>
        <p:txBody>
          <a:bodyPr>
            <a:spAutoFit/>
          </a:bodyPr>
          <a:lstStyle/>
          <a:p>
            <a:pPr algn="ctr">
              <a:spcBef>
                <a:spcPct val="50000"/>
              </a:spcBef>
            </a:pPr>
            <a:r>
              <a:rPr lang="zh-CN" altLang="en-US" sz="2000" b="1" smtClean="0">
                <a:solidFill>
                  <a:srgbClr val="425462"/>
                </a:solidFill>
                <a:latin typeface="Times New Roman" panose="02020603050405020304" pitchFamily="18" charset="0"/>
                <a:ea typeface="宋体" panose="02010600030101010101" pitchFamily="2" charset="-122"/>
              </a:rPr>
              <a:t>答辩人</a:t>
            </a:r>
            <a:r>
              <a:rPr lang="zh-CN" altLang="en-US" sz="2000" b="1" dirty="0" smtClean="0">
                <a:solidFill>
                  <a:srgbClr val="425462"/>
                </a:solidFill>
                <a:latin typeface="Times New Roman" panose="02020603050405020304" pitchFamily="18" charset="0"/>
                <a:ea typeface="宋体" panose="02010600030101010101" pitchFamily="2" charset="-122"/>
              </a:rPr>
              <a:t>：李二虎</a:t>
            </a:r>
            <a:endParaRPr lang="en-US" altLang="zh-CN" sz="2000" b="1" dirty="0">
              <a:solidFill>
                <a:srgbClr val="425462"/>
              </a:solidFill>
              <a:latin typeface="Times New Roman" panose="02020603050405020304" pitchFamily="18" charset="0"/>
              <a:ea typeface="宋体" panose="02010600030101010101" pitchFamily="2" charset="-122"/>
            </a:endParaRPr>
          </a:p>
        </p:txBody>
      </p:sp>
      <p:pic>
        <p:nvPicPr>
          <p:cNvPr id="76" name="Picture 6" descr="TUT logo tran"/>
          <p:cNvPicPr>
            <a:picLocks noChangeAspect="1" noChangeArrowheads="1"/>
          </p:cNvPicPr>
          <p:nvPr/>
        </p:nvPicPr>
        <p:blipFill>
          <a:blip r:embed="rId5"/>
          <a:srcRect/>
          <a:stretch>
            <a:fillRect/>
          </a:stretch>
        </p:blipFill>
        <p:spPr bwMode="auto">
          <a:xfrm>
            <a:off x="107950" y="549275"/>
            <a:ext cx="1138238" cy="1079500"/>
          </a:xfrm>
          <a:prstGeom prst="rect">
            <a:avLst/>
          </a:prstGeom>
          <a:noFill/>
          <a:ln w="9525">
            <a:noFill/>
            <a:miter lim="800000"/>
            <a:headEnd/>
            <a:tailEnd/>
          </a:ln>
        </p:spPr>
      </p:pic>
      <p:sp>
        <p:nvSpPr>
          <p:cNvPr id="77" name="TextBox 76"/>
          <p:cNvSpPr txBox="1"/>
          <p:nvPr/>
        </p:nvSpPr>
        <p:spPr>
          <a:xfrm>
            <a:off x="1142976" y="3000372"/>
            <a:ext cx="6858048" cy="830997"/>
          </a:xfrm>
          <a:prstGeom prst="rect">
            <a:avLst/>
          </a:prstGeom>
          <a:noFill/>
        </p:spPr>
        <p:txBody>
          <a:bodyPr wrap="square" rtlCol="0">
            <a:spAutoFit/>
          </a:bodyPr>
          <a:lstStyle/>
          <a:p>
            <a:pPr algn="ctr"/>
            <a:r>
              <a:rPr lang="en-US" altLang="en-US" sz="2400" b="1" smtClean="0">
                <a:solidFill>
                  <a:srgbClr val="425462"/>
                </a:solidFill>
                <a:latin typeface="Times New Roman" pitchFamily="18" charset="0"/>
                <a:ea typeface="+mj-ea"/>
                <a:cs typeface="Times New Roman" pitchFamily="18" charset="0"/>
              </a:rPr>
              <a:t>C</a:t>
            </a:r>
            <a:r>
              <a:rPr lang="en-US" altLang="zh-CN" sz="2400" b="1" smtClean="0">
                <a:solidFill>
                  <a:srgbClr val="425462"/>
                </a:solidFill>
                <a:latin typeface="Times New Roman" pitchFamily="18" charset="0"/>
                <a:ea typeface="+mj-ea"/>
                <a:cs typeface="Times New Roman" pitchFamily="18" charset="0"/>
              </a:rPr>
              <a:t>onstruction of </a:t>
            </a:r>
            <a:r>
              <a:rPr lang="en-US" altLang="en-US" sz="2400" b="1" smtClean="0">
                <a:solidFill>
                  <a:srgbClr val="425462"/>
                </a:solidFill>
                <a:latin typeface="Times New Roman" pitchFamily="18" charset="0"/>
                <a:cs typeface="Times New Roman" pitchFamily="18" charset="0"/>
              </a:rPr>
              <a:t>Liulin 3</a:t>
            </a:r>
            <a:r>
              <a:rPr lang="en-US" altLang="en-US" sz="2400" b="1" baseline="30000" smtClean="0">
                <a:solidFill>
                  <a:srgbClr val="425462"/>
                </a:solidFill>
                <a:latin typeface="Times New Roman" pitchFamily="18" charset="0"/>
                <a:cs typeface="Times New Roman" pitchFamily="18" charset="0"/>
              </a:rPr>
              <a:t>#</a:t>
            </a:r>
            <a:r>
              <a:rPr lang="en-US" altLang="en-US" sz="2400" b="1" smtClean="0">
                <a:solidFill>
                  <a:srgbClr val="425462"/>
                </a:solidFill>
                <a:latin typeface="Times New Roman" pitchFamily="18" charset="0"/>
                <a:cs typeface="Times New Roman" pitchFamily="18" charset="0"/>
              </a:rPr>
              <a:t> Coal Supramolecular Structure Model and Study of Adsorption Property</a:t>
            </a:r>
            <a:endParaRPr lang="zh-CN" altLang="en-US" sz="2400" b="1" dirty="0" smtClean="0">
              <a:solidFill>
                <a:srgbClr val="425462"/>
              </a:solidFill>
              <a:latin typeface="Times New Roman" pitchFamily="18" charset="0"/>
              <a:ea typeface="+mj-ea"/>
              <a:cs typeface="Times New Roman" pitchFamily="18" charset="0"/>
            </a:endParaRPr>
          </a:p>
        </p:txBody>
      </p:sp>
      <p:sp>
        <p:nvSpPr>
          <p:cNvPr id="78" name="Text Box 56"/>
          <p:cNvSpPr txBox="1">
            <a:spLocks noChangeArrowheads="1"/>
          </p:cNvSpPr>
          <p:nvPr/>
        </p:nvSpPr>
        <p:spPr bwMode="invGray">
          <a:xfrm>
            <a:off x="6858016" y="5286388"/>
            <a:ext cx="2000264" cy="400110"/>
          </a:xfrm>
          <a:prstGeom prst="rect">
            <a:avLst/>
          </a:prstGeom>
          <a:noFill/>
          <a:ln w="9525" algn="ctr">
            <a:noFill/>
            <a:miter lim="800000"/>
          </a:ln>
          <a:effectLst/>
        </p:spPr>
        <p:txBody>
          <a:bodyPr wrap="square">
            <a:spAutoFit/>
          </a:bodyPr>
          <a:lstStyle/>
          <a:p>
            <a:pPr algn="ctr">
              <a:spcBef>
                <a:spcPct val="50000"/>
              </a:spcBef>
            </a:pPr>
            <a:r>
              <a:rPr lang="zh-CN" altLang="en-US" sz="2000" b="1" dirty="0" smtClean="0">
                <a:solidFill>
                  <a:srgbClr val="425462"/>
                </a:solidFill>
                <a:latin typeface="Times New Roman" panose="02020603050405020304" pitchFamily="18" charset="0"/>
                <a:ea typeface="宋体" panose="02010600030101010101" pitchFamily="2" charset="-122"/>
              </a:rPr>
              <a:t>相建华 副教授</a:t>
            </a:r>
            <a:endParaRPr lang="en-US" altLang="zh-CN" sz="2000" b="1" dirty="0">
              <a:solidFill>
                <a:srgbClr val="425462"/>
              </a:solidFill>
              <a:latin typeface="Times New Roman" panose="02020603050405020304" pitchFamily="18" charset="0"/>
              <a:ea typeface="宋体"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382 -0.0125 L -0.44115 -0.0125 L -0.44115 0.1956 L 0.44879 0.19189 L 0.44879 -0.00764 L 0.00382 -0.0125 Z " pathEditMode="relative" rAng="0" ptsTypes="AAAAAA">
                                      <p:cBhvr>
                                        <p:cTn id="6" dur="3000" fill="hold"/>
                                        <p:tgtEl>
                                          <p:spTgt spid="37"/>
                                        </p:tgtEl>
                                        <p:attrNameLst>
                                          <p:attrName>ppt_x</p:attrName>
                                          <p:attrName>ppt_y</p:attrName>
                                        </p:attrNameLst>
                                      </p:cBhvr>
                                      <p:rCtr x="0" y="104"/>
                                    </p:animMotion>
                                  </p:childTnLst>
                                </p:cTn>
                              </p:par>
                              <p:par>
                                <p:cTn id="7" presetID="0" presetClass="path" presetSubtype="0" repeatCount="indefinite" fill="hold" grpId="0" nodeType="withEffect">
                                  <p:stCondLst>
                                    <p:cond delay="0"/>
                                  </p:stCondLst>
                                  <p:childTnLst>
                                    <p:animMotion origin="layout" path="M 0.00052 -0.02083 L 0.44896 -0.02083 L 0.44757 -0.22361 L -0.44097 -0.23079 L -0.44097 -0.02245 L 0.00052 -0.02083 Z " pathEditMode="relative" rAng="0" ptsTypes="AAAAAA">
                                      <p:cBhvr>
                                        <p:cTn id="8" dur="3000" fill="hold"/>
                                        <p:tgtEl>
                                          <p:spTgt spid="36"/>
                                        </p:tgtEl>
                                        <p:attrNameLst>
                                          <p:attrName>ppt_x</p:attrName>
                                          <p:attrName>ppt_y</p:attrName>
                                        </p:attrNameLst>
                                      </p:cBhvr>
                                      <p:rCtr x="3" y="-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285860"/>
            <a:ext cx="8437562" cy="5068903"/>
          </a:xfrm>
        </p:spPr>
        <p:txBody>
          <a:bodyPr/>
          <a:lstStyle/>
          <a:p>
            <a:pPr marL="0" indent="0" algn="ctr">
              <a:buFontTx/>
              <a:buNone/>
            </a:pPr>
            <a:endParaRPr lang="en-US" altLang="zh-CN" sz="1600" smtClean="0"/>
          </a:p>
          <a:p>
            <a:pPr marL="0" indent="0" algn="ctr">
              <a:buFontTx/>
              <a:buNone/>
            </a:pPr>
            <a:r>
              <a:rPr lang="zh-CN" altLang="en-US" sz="1600" smtClean="0"/>
              <a:t>残煤（左）、沥青质（右）的工业分析和元素分析</a:t>
            </a:r>
            <a:endParaRPr lang="en-US" altLang="zh-CN" sz="1600" smtClean="0"/>
          </a:p>
          <a:p>
            <a:pPr marL="0" indent="0" algn="ctr">
              <a:buNone/>
            </a:pPr>
            <a:endParaRPr lang="en-US" altLang="zh-CN" sz="1600" smtClean="0"/>
          </a:p>
          <a:p>
            <a:pPr marL="0" indent="0">
              <a:buFontTx/>
              <a:buNone/>
            </a:pPr>
            <a:endParaRPr lang="en-US" altLang="zh-CN" sz="20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8" name="TextBox 7"/>
          <p:cNvSpPr txBox="1"/>
          <p:nvPr/>
        </p:nvSpPr>
        <p:spPr>
          <a:xfrm>
            <a:off x="500034" y="285728"/>
            <a:ext cx="1415772"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400" kern="0" smtClean="0">
                <a:latin typeface="宋体" pitchFamily="2" charset="-122"/>
                <a:ea typeface="宋体" pitchFamily="2" charset="-122"/>
              </a:rPr>
              <a:t>模型构建</a:t>
            </a:r>
            <a:endParaRPr lang="zh-CN" altLang="en-US" sz="2400" kern="0" dirty="0" smtClean="0">
              <a:latin typeface="宋体" pitchFamily="2" charset="-122"/>
              <a:ea typeface="宋体" pitchFamily="2" charset="-122"/>
            </a:endParaRPr>
          </a:p>
        </p:txBody>
      </p:sp>
      <p:graphicFrame>
        <p:nvGraphicFramePr>
          <p:cNvPr id="10" name="表格 9"/>
          <p:cNvGraphicFramePr>
            <a:graphicFrameLocks noGrp="1"/>
          </p:cNvGraphicFramePr>
          <p:nvPr/>
        </p:nvGraphicFramePr>
        <p:xfrm>
          <a:off x="1357290" y="2143116"/>
          <a:ext cx="6429422" cy="2428892"/>
        </p:xfrm>
        <a:graphic>
          <a:graphicData uri="http://schemas.openxmlformats.org/drawingml/2006/table">
            <a:tbl>
              <a:tblPr/>
              <a:tblGrid>
                <a:gridCol w="1092237"/>
                <a:gridCol w="838965"/>
                <a:gridCol w="838965"/>
                <a:gridCol w="838965"/>
                <a:gridCol w="635818"/>
                <a:gridCol w="546118"/>
                <a:gridCol w="546118"/>
                <a:gridCol w="546118"/>
                <a:gridCol w="546118"/>
              </a:tblGrid>
              <a:tr h="978807">
                <a:tc rowSpan="2">
                  <a:txBody>
                    <a:bodyPr/>
                    <a:lstStyle/>
                    <a:p>
                      <a:pPr algn="ctr">
                        <a:spcAft>
                          <a:spcPts val="0"/>
                        </a:spcAft>
                      </a:pPr>
                      <a:r>
                        <a:rPr lang="en-US" sz="1050" kern="100">
                          <a:latin typeface="Times New Roman"/>
                          <a:ea typeface="宋体"/>
                          <a:cs typeface="Times New Roman"/>
                        </a:rPr>
                        <a:t>Coal sample</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endParaRPr lang="zh-CN" sz="1200" kern="100">
                        <a:latin typeface="Calibri"/>
                        <a:ea typeface="宋体"/>
                        <a:cs typeface="Times New Roman"/>
                      </a:endParaRPr>
                    </a:p>
                    <a:p>
                      <a:r>
                        <a:rPr lang="en-US" sz="1050" kern="100">
                          <a:latin typeface="Times New Roman"/>
                          <a:ea typeface="宋体"/>
                          <a:cs typeface="Times New Roman"/>
                        </a:rPr>
                        <a:t>Proximate analysis </a:t>
                      </a:r>
                      <a:r>
                        <a:rPr lang="en-US" sz="1050" i="1" kern="100">
                          <a:latin typeface="Times New Roman"/>
                          <a:ea typeface="宋体"/>
                          <a:cs typeface="Times New Roman"/>
                        </a:rPr>
                        <a:t>ω</a:t>
                      </a:r>
                      <a:r>
                        <a:rPr lang="en-US" sz="1050" kern="100" baseline="-25000">
                          <a:latin typeface="Times New Roman"/>
                          <a:ea typeface="宋体"/>
                          <a:cs typeface="Times New Roman"/>
                        </a:rPr>
                        <a:t>daf</a:t>
                      </a:r>
                      <a:r>
                        <a:rPr lang="en-US" sz="1050" kern="100">
                          <a:latin typeface="Times New Roman"/>
                          <a:ea typeface="宋体"/>
                          <a:cs typeface="Times New Roman"/>
                        </a:rPr>
                        <a:t>/%</a:t>
                      </a:r>
                      <a:r>
                        <a:rPr lang="zh-CN" sz="1050" kern="100">
                          <a:latin typeface="Calibri"/>
                          <a:ea typeface="宋体"/>
                          <a:cs typeface="Times New Roman"/>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en-US" sz="1050" kern="100">
                          <a:latin typeface="Times New Roman"/>
                          <a:ea typeface="宋体"/>
                          <a:cs typeface="Times New Roman"/>
                        </a:rPr>
                        <a:t>Ultimate analysis </a:t>
                      </a:r>
                      <a:r>
                        <a:rPr lang="en-US" sz="1050" i="1" kern="100">
                          <a:latin typeface="Times New Roman"/>
                          <a:ea typeface="宋体"/>
                          <a:cs typeface="Times New Roman"/>
                        </a:rPr>
                        <a:t>ω</a:t>
                      </a:r>
                      <a:r>
                        <a:rPr lang="en-US" sz="1050" kern="100" baseline="-25000">
                          <a:latin typeface="Times New Roman"/>
                          <a:ea typeface="宋体"/>
                          <a:cs typeface="Times New Roman"/>
                        </a:rPr>
                        <a:t>daf</a:t>
                      </a:r>
                      <a:r>
                        <a:rPr lang="en-US" sz="1050" kern="100">
                          <a:latin typeface="Times New Roman"/>
                          <a:ea typeface="宋体"/>
                          <a:cs typeface="Times New Roman"/>
                        </a:rPr>
                        <a:t>/%</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56777">
                <a:tc vMerge="1">
                  <a:txBody>
                    <a:bodyPr/>
                    <a:lstStyle/>
                    <a:p>
                      <a:endParaRPr lang="zh-CN" altLang="en-US"/>
                    </a:p>
                  </a:txBody>
                  <a:tcPr/>
                </a:tc>
                <a:tc>
                  <a:txBody>
                    <a:bodyPr/>
                    <a:lstStyle/>
                    <a:p>
                      <a:pPr algn="ctr">
                        <a:spcAft>
                          <a:spcPts val="0"/>
                        </a:spcAft>
                      </a:pPr>
                      <a:r>
                        <a:rPr lang="en-US" sz="1050" i="1" kern="100">
                          <a:latin typeface="Times New Roman"/>
                          <a:ea typeface="宋体"/>
                          <a:cs typeface="Times New Roman"/>
                        </a:rPr>
                        <a:t>M</a:t>
                      </a:r>
                      <a:r>
                        <a:rPr lang="en-US" sz="1050" kern="100" baseline="-25000">
                          <a:latin typeface="Times New Roman"/>
                          <a:ea typeface="宋体"/>
                          <a:cs typeface="Times New Roman"/>
                        </a:rPr>
                        <a:t>ad</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i="1" kern="100">
                          <a:latin typeface="Times New Roman"/>
                          <a:ea typeface="宋体"/>
                          <a:cs typeface="Times New Roman"/>
                        </a:rPr>
                        <a:t>A</a:t>
                      </a:r>
                      <a:r>
                        <a:rPr lang="en-US" sz="1050" kern="100" baseline="-25000">
                          <a:latin typeface="Times New Roman"/>
                          <a:ea typeface="宋体"/>
                          <a:cs typeface="Times New Roman"/>
                        </a:rPr>
                        <a:t>ad</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i="1" kern="100">
                          <a:latin typeface="Times New Roman"/>
                          <a:ea typeface="宋体"/>
                          <a:cs typeface="Times New Roman"/>
                        </a:rPr>
                        <a:t>V</a:t>
                      </a:r>
                      <a:r>
                        <a:rPr lang="en-US" sz="1050" kern="100" baseline="-25000">
                          <a:latin typeface="Times New Roman"/>
                          <a:ea typeface="宋体"/>
                          <a:cs typeface="Times New Roman"/>
                        </a:rPr>
                        <a:t>daf</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C</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H</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O</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N</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S</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3966">
                <a:tc>
                  <a:txBody>
                    <a:bodyPr/>
                    <a:lstStyle/>
                    <a:p>
                      <a:pPr algn="ctr">
                        <a:spcAft>
                          <a:spcPts val="0"/>
                        </a:spcAft>
                      </a:pPr>
                      <a:r>
                        <a:rPr lang="en-US" sz="1050" kern="100">
                          <a:latin typeface="Times New Roman"/>
                          <a:ea typeface="宋体"/>
                          <a:cs typeface="Times New Roman"/>
                        </a:rPr>
                        <a:t>Residues</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2.58</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16.02</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25.23</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90.52</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4.72</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2.06</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2.19</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0.52</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9342">
                <a:tc>
                  <a:txBody>
                    <a:bodyPr/>
                    <a:lstStyle/>
                    <a:p>
                      <a:pPr algn="ctr">
                        <a:spcAft>
                          <a:spcPts val="0"/>
                        </a:spcAft>
                      </a:pPr>
                      <a:r>
                        <a:rPr lang="en-US" sz="1050" kern="100">
                          <a:latin typeface="Times New Roman"/>
                          <a:ea typeface="宋体"/>
                          <a:cs typeface="Times New Roman"/>
                        </a:rPr>
                        <a:t>Asphaltene</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4.86</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3.39</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28.94</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79.30</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5.73</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8.92</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1.36</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50" kern="100">
                          <a:latin typeface="Times New Roman"/>
                          <a:ea typeface="宋体"/>
                          <a:cs typeface="Times New Roman"/>
                        </a:rPr>
                        <a:t>0.69</a:t>
                      </a:r>
                      <a:endParaRPr lang="zh-CN" sz="12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par>
                          <p:cTn id="8" fill="hold">
                            <p:stCondLst>
                              <p:cond delay="300"/>
                            </p:stCondLst>
                            <p:childTnLst>
                              <p:par>
                                <p:cTn id="9" presetID="1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285860"/>
            <a:ext cx="8437562" cy="5068903"/>
          </a:xfrm>
        </p:spPr>
        <p:txBody>
          <a:bodyPr/>
          <a:lstStyle/>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r>
              <a:rPr lang="zh-CN" altLang="en-US" sz="1600" smtClean="0"/>
              <a:t>残煤（左）、沥青质（右）的核磁共振分峰拟合曲线</a:t>
            </a:r>
            <a:endParaRPr lang="en-US" altLang="zh-CN" sz="1600" smtClean="0"/>
          </a:p>
          <a:p>
            <a:pPr marL="0" indent="0" algn="ctr">
              <a:buNone/>
            </a:pPr>
            <a:endParaRPr lang="en-US" altLang="zh-CN" sz="1600" smtClean="0"/>
          </a:p>
          <a:p>
            <a:pPr marL="0" indent="0" algn="ctr">
              <a:buNone/>
            </a:pPr>
            <a:r>
              <a:rPr lang="zh-CN" altLang="en-US" sz="1600" smtClean="0"/>
              <a:t>残煤、沥青质的核磁结构参数</a:t>
            </a:r>
            <a:endParaRPr lang="en-US" altLang="zh-CN" sz="1600" smtClean="0"/>
          </a:p>
          <a:p>
            <a:pPr marL="0" indent="0">
              <a:buFontTx/>
              <a:buNone/>
            </a:pPr>
            <a:endParaRPr lang="en-US" altLang="zh-CN" sz="20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89090" name="图片 95" descr="Graph1"/>
          <p:cNvPicPr>
            <a:picLocks noChangeAspect="1" noChangeArrowheads="1"/>
          </p:cNvPicPr>
          <p:nvPr/>
        </p:nvPicPr>
        <p:blipFill>
          <a:blip r:embed="rId3"/>
          <a:srcRect/>
          <a:stretch>
            <a:fillRect/>
          </a:stretch>
        </p:blipFill>
        <p:spPr bwMode="auto">
          <a:xfrm>
            <a:off x="285720" y="857232"/>
            <a:ext cx="3849976" cy="2786082"/>
          </a:xfrm>
          <a:prstGeom prst="rect">
            <a:avLst/>
          </a:prstGeom>
          <a:noFill/>
          <a:ln w="9525">
            <a:noFill/>
            <a:miter lim="800000"/>
            <a:headEnd/>
            <a:tailEnd/>
          </a:ln>
        </p:spPr>
      </p:pic>
      <p:pic>
        <p:nvPicPr>
          <p:cNvPr id="89091" name="图片 14" descr="Graph2"/>
          <p:cNvPicPr>
            <a:picLocks noChangeAspect="1" noChangeArrowheads="1"/>
          </p:cNvPicPr>
          <p:nvPr/>
        </p:nvPicPr>
        <p:blipFill>
          <a:blip r:embed="rId4"/>
          <a:srcRect/>
          <a:stretch>
            <a:fillRect/>
          </a:stretch>
        </p:blipFill>
        <p:spPr bwMode="auto">
          <a:xfrm>
            <a:off x="5072066" y="857232"/>
            <a:ext cx="3820853" cy="2786082"/>
          </a:xfrm>
          <a:prstGeom prst="rect">
            <a:avLst/>
          </a:prstGeom>
          <a:noFill/>
          <a:ln w="9525">
            <a:noFill/>
            <a:miter lim="800000"/>
            <a:headEnd/>
            <a:tailEnd/>
          </a:ln>
        </p:spPr>
      </p:pic>
      <p:graphicFrame>
        <p:nvGraphicFramePr>
          <p:cNvPr id="9" name="表格 8"/>
          <p:cNvGraphicFramePr>
            <a:graphicFrameLocks noGrp="1"/>
          </p:cNvGraphicFramePr>
          <p:nvPr/>
        </p:nvGraphicFramePr>
        <p:xfrm>
          <a:off x="214282" y="4572008"/>
          <a:ext cx="8643964" cy="1970367"/>
        </p:xfrm>
        <a:graphic>
          <a:graphicData uri="http://schemas.openxmlformats.org/drawingml/2006/table">
            <a:tbl>
              <a:tblPr/>
              <a:tblGrid>
                <a:gridCol w="1028636"/>
                <a:gridCol w="1028636"/>
                <a:gridCol w="508972"/>
                <a:gridCol w="590236"/>
                <a:gridCol w="590236"/>
                <a:gridCol w="590236"/>
                <a:gridCol w="508972"/>
                <a:gridCol w="508972"/>
                <a:gridCol w="590236"/>
                <a:gridCol w="590236"/>
                <a:gridCol w="508972"/>
                <a:gridCol w="590236"/>
                <a:gridCol w="504694"/>
                <a:gridCol w="504694"/>
              </a:tblGrid>
              <a:tr h="656789">
                <a:tc>
                  <a:txBody>
                    <a:bodyPr/>
                    <a:lstStyle/>
                    <a:p>
                      <a:pPr marL="0" algn="ctr" defTabSz="914400" rtl="0" eaLnBrk="1" latinLnBrk="0" hangingPunct="1">
                        <a:spcAft>
                          <a:spcPts val="0"/>
                        </a:spcAft>
                      </a:pPr>
                      <a:r>
                        <a:rPr lang="en-US" altLang="zh-CN" sz="1400" i="0" kern="100" smtClean="0">
                          <a:solidFill>
                            <a:schemeClr val="tx1"/>
                          </a:solidFill>
                          <a:latin typeface="Times New Roman"/>
                          <a:ea typeface="宋体"/>
                          <a:cs typeface="Times New Roman"/>
                        </a:rPr>
                        <a:t>Sample</a:t>
                      </a:r>
                      <a:endParaRPr lang="zh-CN" sz="1400" i="0" kern="100">
                        <a:solidFill>
                          <a:schemeClr val="tx1"/>
                        </a:solidFill>
                        <a:latin typeface="Times New Roman"/>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a:t>
                      </a:r>
                      <a:r>
                        <a:rPr lang="en-US" sz="1400" kern="100" baseline="30000">
                          <a:latin typeface="Times New Roman"/>
                          <a:ea typeface="宋体"/>
                          <a:cs typeface="Times New Roman"/>
                        </a:rPr>
                        <a:t>c</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a:t>
                      </a:r>
                      <a:r>
                        <a:rPr lang="en-US" sz="1400" kern="100" baseline="30000">
                          <a:latin typeface="Times New Roman"/>
                          <a:ea typeface="宋体"/>
                          <a:cs typeface="Times New Roman"/>
                        </a:rPr>
                        <a:t>’</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a:t>
                      </a:r>
                      <a:r>
                        <a:rPr lang="en-US" sz="1400" kern="100" baseline="30000">
                          <a:latin typeface="Times New Roman"/>
                          <a:ea typeface="宋体"/>
                          <a:cs typeface="Times New Roman"/>
                        </a:rPr>
                        <a:t>H</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a:t>
                      </a:r>
                      <a:r>
                        <a:rPr lang="en-US" sz="1400" kern="100" baseline="30000">
                          <a:latin typeface="Times New Roman"/>
                          <a:ea typeface="宋体"/>
                          <a:cs typeface="Times New Roman"/>
                        </a:rPr>
                        <a:t>N</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a:t>
                      </a:r>
                      <a:r>
                        <a:rPr lang="en-US" sz="1400" kern="100" baseline="30000">
                          <a:latin typeface="Times New Roman"/>
                          <a:ea typeface="宋体"/>
                          <a:cs typeface="Times New Roman"/>
                        </a:rPr>
                        <a:t>p</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a:t>
                      </a:r>
                      <a:r>
                        <a:rPr lang="en-US" sz="1400" kern="100" baseline="30000">
                          <a:latin typeface="Times New Roman"/>
                          <a:ea typeface="宋体"/>
                          <a:cs typeface="Times New Roman"/>
                        </a:rPr>
                        <a:t>s</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a:t>
                      </a:r>
                      <a:r>
                        <a:rPr lang="en-US" sz="1400" kern="100" baseline="30000">
                          <a:latin typeface="Times New Roman"/>
                          <a:ea typeface="宋体"/>
                          <a:cs typeface="Times New Roman"/>
                        </a:rPr>
                        <a:t>B</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al</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al</a:t>
                      </a:r>
                      <a:r>
                        <a:rPr lang="en-US" sz="1400" kern="100" baseline="30000">
                          <a:latin typeface="Times New Roman"/>
                          <a:ea typeface="宋体"/>
                          <a:cs typeface="Times New Roman"/>
                        </a:rPr>
                        <a:t>*</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al</a:t>
                      </a:r>
                      <a:r>
                        <a:rPr lang="en-US" sz="1400" kern="100" baseline="30000">
                          <a:latin typeface="Times New Roman"/>
                          <a:ea typeface="宋体"/>
                          <a:cs typeface="Times New Roman"/>
                        </a:rPr>
                        <a:t>H</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f</a:t>
                      </a:r>
                      <a:r>
                        <a:rPr lang="en-US" sz="1400" kern="100" baseline="-25000">
                          <a:latin typeface="Times New Roman"/>
                          <a:ea typeface="宋体"/>
                          <a:cs typeface="Times New Roman"/>
                        </a:rPr>
                        <a:t>al</a:t>
                      </a:r>
                      <a:r>
                        <a:rPr lang="en-US" sz="1400" kern="100" baseline="30000">
                          <a:latin typeface="Times New Roman"/>
                          <a:ea typeface="宋体"/>
                          <a:cs typeface="Times New Roman"/>
                        </a:rPr>
                        <a:t>O</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400" i="1" kern="100" smtClean="0">
                          <a:latin typeface="Calibri"/>
                          <a:ea typeface="宋体"/>
                          <a:cs typeface="Times New Roman"/>
                        </a:rPr>
                        <a:t>X</a:t>
                      </a:r>
                      <a:r>
                        <a:rPr lang="en-US" altLang="zh-CN" sz="1400" kern="100" baseline="-25000" smtClean="0">
                          <a:latin typeface="Calibri"/>
                          <a:ea typeface="宋体"/>
                          <a:cs typeface="Times New Roman"/>
                        </a:rPr>
                        <a:t>BP</a:t>
                      </a:r>
                      <a:endParaRPr lang="zh-CN" sz="1400" kern="100" baseline="-250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6789">
                <a:tc>
                  <a:txBody>
                    <a:bodyPr/>
                    <a:lstStyle/>
                    <a:p>
                      <a:pPr marL="0" algn="ctr" defTabSz="914400" rtl="0" eaLnBrk="1" latinLnBrk="0" hangingPunct="1">
                        <a:spcAft>
                          <a:spcPts val="0"/>
                        </a:spcAft>
                      </a:pPr>
                      <a:r>
                        <a:rPr lang="en-US" altLang="zh-CN" sz="1400" i="0" kern="100" smtClean="0">
                          <a:solidFill>
                            <a:schemeClr val="tx1"/>
                          </a:solidFill>
                          <a:latin typeface="Times New Roman"/>
                          <a:ea typeface="宋体"/>
                          <a:cs typeface="Times New Roman"/>
                        </a:rPr>
                        <a:t>Residues</a:t>
                      </a:r>
                      <a:endParaRPr lang="zh-CN" altLang="zh-CN" sz="1400" i="0" kern="100" smtClean="0">
                        <a:solidFill>
                          <a:schemeClr val="tx1"/>
                        </a:solidFill>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79.89</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0.46</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79.43</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52.81</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26.61</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1.62</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4.59</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20.41</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20.29</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3.39</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16.91</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0.00</a:t>
                      </a:r>
                      <a:endParaRPr lang="zh-CN" sz="1400" kern="100">
                        <a:latin typeface="Calibri"/>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CN" sz="1400" kern="100" smtClean="0">
                          <a:solidFill>
                            <a:schemeClr val="tx1"/>
                          </a:solidFill>
                          <a:latin typeface="Times New Roman"/>
                          <a:ea typeface="宋体"/>
                          <a:cs typeface="Times New Roman"/>
                        </a:rPr>
                        <a:t>0.34</a:t>
                      </a:r>
                      <a:endParaRPr lang="zh-CN" sz="1400" kern="100">
                        <a:solidFill>
                          <a:schemeClr val="tx1"/>
                        </a:solidFill>
                        <a:latin typeface="Times New Roman"/>
                        <a:ea typeface="宋体"/>
                        <a:cs typeface="Times New Roman"/>
                      </a:endParaRPr>
                    </a:p>
                  </a:txBody>
                  <a:tcPr marL="88002" marR="88002" marT="44001" marB="44001"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6789">
                <a:tc>
                  <a:txBody>
                    <a:bodyPr/>
                    <a:lstStyle/>
                    <a:p>
                      <a:pPr marL="0" algn="ctr" defTabSz="914400" rtl="0" eaLnBrk="1" latinLnBrk="0" hangingPunct="1">
                        <a:spcAft>
                          <a:spcPts val="0"/>
                        </a:spcAft>
                      </a:pPr>
                      <a:r>
                        <a:rPr lang="en-US" altLang="zh-CN" sz="1400" i="0" kern="100" smtClean="0">
                          <a:solidFill>
                            <a:schemeClr val="tx1"/>
                          </a:solidFill>
                          <a:latin typeface="Times New Roman"/>
                          <a:ea typeface="宋体"/>
                          <a:cs typeface="Times New Roman"/>
                        </a:rPr>
                        <a:t>Asphaltene</a:t>
                      </a:r>
                      <a:endParaRPr lang="zh-CN" altLang="zh-CN" sz="1400" i="0" kern="100" smtClean="0">
                        <a:solidFill>
                          <a:schemeClr val="tx1"/>
                        </a:solidFill>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71.99</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1.55</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70.44</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46.88</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23.56</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2.78</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5.42</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15.36</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28.01</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17.41</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10.60</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0.00</a:t>
                      </a:r>
                      <a:endParaRPr lang="zh-CN" sz="1400" kern="100">
                        <a:latin typeface="Calibri"/>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en-US" altLang="zh-CN" sz="1400" kern="100" smtClean="0">
                          <a:solidFill>
                            <a:schemeClr val="tx1"/>
                          </a:solidFill>
                          <a:latin typeface="Times New Roman"/>
                          <a:ea typeface="宋体"/>
                          <a:cs typeface="Times New Roman"/>
                        </a:rPr>
                        <a:t>0.28</a:t>
                      </a:r>
                      <a:endParaRPr lang="zh-CN" altLang="zh-CN" sz="1400" kern="100" smtClean="0">
                        <a:solidFill>
                          <a:schemeClr val="tx1"/>
                        </a:solidFill>
                        <a:latin typeface="Times New Roman"/>
                        <a:ea typeface="宋体"/>
                        <a:cs typeface="Times New Roman"/>
                      </a:endParaRPr>
                    </a:p>
                  </a:txBody>
                  <a:tcPr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285860"/>
            <a:ext cx="8437562" cy="5068903"/>
          </a:xfrm>
        </p:spPr>
        <p:txBody>
          <a:bodyPr/>
          <a:lstStyle/>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r>
              <a:rPr lang="zh-CN" altLang="en-US" sz="1600" smtClean="0"/>
              <a:t>残煤的氧（左）和氮（右）的</a:t>
            </a:r>
            <a:r>
              <a:rPr lang="en-US" altLang="zh-CN" sz="1600" smtClean="0"/>
              <a:t>XPS</a:t>
            </a:r>
            <a:r>
              <a:rPr lang="zh-CN" altLang="en-US" sz="1600" smtClean="0"/>
              <a:t>分峰拟合曲线</a:t>
            </a:r>
            <a:endParaRPr lang="en-US" altLang="zh-CN" sz="1600" smtClean="0"/>
          </a:p>
          <a:p>
            <a:pPr marL="0" indent="0">
              <a:buFontTx/>
              <a:buNone/>
            </a:pPr>
            <a:r>
              <a:rPr lang="zh-CN" altLang="en-US" sz="2000" smtClean="0">
                <a:latin typeface="宋体" pitchFamily="2" charset="-122"/>
                <a:ea typeface="宋体" pitchFamily="2" charset="-122"/>
              </a:rPr>
              <a:t>残煤中酚羟基和羰基数量比约为</a:t>
            </a:r>
            <a:r>
              <a:rPr lang="en-US" sz="2000" smtClean="0">
                <a:latin typeface="宋体" pitchFamily="2" charset="-122"/>
                <a:ea typeface="宋体" pitchFamily="2" charset="-122"/>
              </a:rPr>
              <a:t>3:1</a:t>
            </a:r>
            <a:r>
              <a:rPr lang="zh-CN" altLang="en-US" sz="2000" smtClean="0">
                <a:latin typeface="宋体" pitchFamily="2" charset="-122"/>
                <a:ea typeface="宋体" pitchFamily="2" charset="-122"/>
              </a:rPr>
              <a:t>，咯型氮和吡啶型氮数量之比为</a:t>
            </a:r>
            <a:r>
              <a:rPr lang="en-US" sz="2000" smtClean="0">
                <a:latin typeface="宋体" pitchFamily="2" charset="-122"/>
                <a:ea typeface="宋体" pitchFamily="2" charset="-122"/>
              </a:rPr>
              <a:t>3:1</a:t>
            </a: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238594" name="图片 3" descr="Graph2"/>
          <p:cNvPicPr>
            <a:picLocks noChangeAspect="1" noChangeArrowheads="1"/>
          </p:cNvPicPr>
          <p:nvPr/>
        </p:nvPicPr>
        <p:blipFill>
          <a:blip r:embed="rId3"/>
          <a:srcRect/>
          <a:stretch>
            <a:fillRect/>
          </a:stretch>
        </p:blipFill>
        <p:spPr bwMode="auto">
          <a:xfrm>
            <a:off x="0" y="928670"/>
            <a:ext cx="4034766" cy="2928958"/>
          </a:xfrm>
          <a:prstGeom prst="rect">
            <a:avLst/>
          </a:prstGeom>
          <a:noFill/>
          <a:ln w="9525">
            <a:noFill/>
            <a:miter lim="800000"/>
            <a:headEnd/>
            <a:tailEnd/>
          </a:ln>
        </p:spPr>
      </p:pic>
      <p:pic>
        <p:nvPicPr>
          <p:cNvPr id="238595" name="图片 4" descr="Graph3"/>
          <p:cNvPicPr>
            <a:picLocks noChangeAspect="1" noChangeArrowheads="1"/>
          </p:cNvPicPr>
          <p:nvPr/>
        </p:nvPicPr>
        <p:blipFill>
          <a:blip r:embed="rId4"/>
          <a:srcRect/>
          <a:stretch>
            <a:fillRect/>
          </a:stretch>
        </p:blipFill>
        <p:spPr bwMode="auto">
          <a:xfrm>
            <a:off x="5000629" y="928670"/>
            <a:ext cx="4143372" cy="3015032"/>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285860"/>
            <a:ext cx="8437562" cy="5068903"/>
          </a:xfrm>
        </p:spPr>
        <p:txBody>
          <a:bodyPr/>
          <a:lstStyle/>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r>
              <a:rPr lang="zh-CN" altLang="en-US" sz="1600" smtClean="0"/>
              <a:t>沥青质的氧（左）和氮（右）的</a:t>
            </a:r>
            <a:r>
              <a:rPr lang="en-US" altLang="zh-CN" sz="1600" smtClean="0"/>
              <a:t>XPS</a:t>
            </a:r>
            <a:r>
              <a:rPr lang="zh-CN" altLang="en-US" sz="1600" smtClean="0"/>
              <a:t>分峰拟合曲线</a:t>
            </a:r>
            <a:endParaRPr lang="en-US" altLang="zh-CN" sz="1600" smtClean="0"/>
          </a:p>
          <a:p>
            <a:pPr marL="0" indent="0">
              <a:buFontTx/>
              <a:buNone/>
            </a:pPr>
            <a:r>
              <a:rPr lang="zh-CN" altLang="en-US" sz="2000" smtClean="0">
                <a:latin typeface="宋体" pitchFamily="2" charset="-122"/>
                <a:ea typeface="宋体" pitchFamily="2" charset="-122"/>
              </a:rPr>
              <a:t>沥青质中酚羟基和羰基数量比约为</a:t>
            </a:r>
            <a:r>
              <a:rPr lang="en-US" sz="2000" smtClean="0">
                <a:latin typeface="宋体" pitchFamily="2" charset="-122"/>
                <a:ea typeface="宋体" pitchFamily="2" charset="-122"/>
              </a:rPr>
              <a:t>4:5</a:t>
            </a:r>
          </a:p>
          <a:p>
            <a:pPr marL="0" indent="0">
              <a:buFontTx/>
              <a:buNone/>
            </a:pPr>
            <a:r>
              <a:rPr lang="zh-CN" altLang="en-US" sz="2000" smtClean="0">
                <a:latin typeface="宋体" pitchFamily="2" charset="-122"/>
                <a:ea typeface="宋体" pitchFamily="2" charset="-122"/>
              </a:rPr>
              <a:t>沥青质中氮原子主要为吡咯型氮，其含量高达</a:t>
            </a:r>
            <a:r>
              <a:rPr lang="en-US" sz="2000" smtClean="0">
                <a:latin typeface="宋体" pitchFamily="2" charset="-122"/>
                <a:ea typeface="宋体" pitchFamily="2" charset="-122"/>
              </a:rPr>
              <a:t>59.98%</a:t>
            </a:r>
            <a:r>
              <a:rPr lang="zh-CN" altLang="en-US" sz="2000" smtClean="0">
                <a:latin typeface="宋体" pitchFamily="2" charset="-122"/>
                <a:ea typeface="宋体" pitchFamily="2" charset="-122"/>
              </a:rPr>
              <a:t>。</a:t>
            </a: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239618" name="图片 16" descr="Graph1"/>
          <p:cNvPicPr>
            <a:picLocks noChangeAspect="1" noChangeArrowheads="1"/>
          </p:cNvPicPr>
          <p:nvPr/>
        </p:nvPicPr>
        <p:blipFill>
          <a:blip r:embed="rId3"/>
          <a:srcRect/>
          <a:stretch>
            <a:fillRect/>
          </a:stretch>
        </p:blipFill>
        <p:spPr bwMode="auto">
          <a:xfrm>
            <a:off x="-1" y="928670"/>
            <a:ext cx="4217065" cy="3071834"/>
          </a:xfrm>
          <a:prstGeom prst="rect">
            <a:avLst/>
          </a:prstGeom>
          <a:noFill/>
          <a:ln w="9525">
            <a:noFill/>
            <a:miter lim="800000"/>
            <a:headEnd/>
            <a:tailEnd/>
          </a:ln>
        </p:spPr>
      </p:pic>
      <p:pic>
        <p:nvPicPr>
          <p:cNvPr id="239619" name="图片 17" descr="Graph1"/>
          <p:cNvPicPr>
            <a:picLocks noChangeAspect="1" noChangeArrowheads="1"/>
          </p:cNvPicPr>
          <p:nvPr/>
        </p:nvPicPr>
        <p:blipFill>
          <a:blip r:embed="rId4"/>
          <a:srcRect/>
          <a:stretch>
            <a:fillRect/>
          </a:stretch>
        </p:blipFill>
        <p:spPr bwMode="auto">
          <a:xfrm>
            <a:off x="4922569" y="928670"/>
            <a:ext cx="4221432" cy="3071834"/>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857232"/>
            <a:ext cx="8437562" cy="5497531"/>
          </a:xfrm>
        </p:spPr>
        <p:txBody>
          <a:bodyPr/>
          <a:lstStyle/>
          <a:p>
            <a:pPr marL="0" indent="0" algn="ctr">
              <a:buFontTx/>
              <a:buNone/>
            </a:pPr>
            <a:r>
              <a:rPr lang="zh-CN" altLang="en-US" sz="1600" smtClean="0">
                <a:latin typeface="宋体" pitchFamily="2" charset="-122"/>
                <a:ea typeface="宋体" pitchFamily="2" charset="-122"/>
              </a:rPr>
              <a:t>残煤（上）、沥青质（下）结构模型中芳香结构单元类型和数量</a:t>
            </a:r>
            <a:endParaRPr lang="en-US" altLang="zh-CN" sz="1600" smtClean="0">
              <a:latin typeface="宋体" pitchFamily="2" charset="-122"/>
              <a:ea typeface="宋体" pitchFamily="2" charset="-122"/>
            </a:endParaRPr>
          </a:p>
          <a:p>
            <a:pPr marL="0" indent="0">
              <a:buFontTx/>
              <a:buNone/>
            </a:pPr>
            <a:endParaRPr lang="en-US" altLang="zh-CN" sz="20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16" name="图片 15" descr="1.png"/>
          <p:cNvPicPr>
            <a:picLocks noChangeAspect="1"/>
          </p:cNvPicPr>
          <p:nvPr/>
        </p:nvPicPr>
        <p:blipFill>
          <a:blip r:embed="rId3"/>
          <a:stretch>
            <a:fillRect/>
          </a:stretch>
        </p:blipFill>
        <p:spPr>
          <a:xfrm>
            <a:off x="1500166" y="1142984"/>
            <a:ext cx="6019800" cy="2943225"/>
          </a:xfrm>
          <a:prstGeom prst="rect">
            <a:avLst/>
          </a:prstGeom>
        </p:spPr>
      </p:pic>
      <p:pic>
        <p:nvPicPr>
          <p:cNvPr id="17" name="图片 16" descr="2.png"/>
          <p:cNvPicPr>
            <a:picLocks noChangeAspect="1"/>
          </p:cNvPicPr>
          <p:nvPr/>
        </p:nvPicPr>
        <p:blipFill>
          <a:blip r:embed="rId4"/>
          <a:stretch>
            <a:fillRect/>
          </a:stretch>
        </p:blipFill>
        <p:spPr>
          <a:xfrm>
            <a:off x="1428728" y="4500570"/>
            <a:ext cx="6210300" cy="1628775"/>
          </a:xfrm>
          <a:prstGeom prst="rect">
            <a:avLst/>
          </a:prstGeom>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857232"/>
            <a:ext cx="8437562" cy="5497531"/>
          </a:xfrm>
        </p:spPr>
        <p:txBody>
          <a:bodyPr/>
          <a:lstStyle/>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r>
              <a:rPr lang="zh-CN" altLang="en-US" sz="1600" smtClean="0">
                <a:latin typeface="宋体" pitchFamily="2" charset="-122"/>
                <a:ea typeface="宋体" pitchFamily="2" charset="-122"/>
              </a:rPr>
              <a:t>残煤（左）、沥青质（右）结构模型实验和计算</a:t>
            </a:r>
            <a:r>
              <a:rPr lang="en-US" altLang="zh-CN" sz="1600" smtClean="0">
                <a:latin typeface="宋体" pitchFamily="2" charset="-122"/>
                <a:ea typeface="宋体" pitchFamily="2" charset="-122"/>
              </a:rPr>
              <a:t>NMR</a:t>
            </a:r>
            <a:r>
              <a:rPr lang="zh-CN" altLang="en-US" sz="1600" smtClean="0">
                <a:latin typeface="宋体" pitchFamily="2" charset="-122"/>
                <a:ea typeface="宋体" pitchFamily="2" charset="-122"/>
              </a:rPr>
              <a:t>图谱</a:t>
            </a:r>
            <a:endParaRPr lang="en-US" altLang="zh-CN" sz="1600" smtClean="0">
              <a:latin typeface="宋体" pitchFamily="2" charset="-122"/>
              <a:ea typeface="宋体" pitchFamily="2" charset="-122"/>
            </a:endParaRPr>
          </a:p>
          <a:p>
            <a:pPr marL="0" indent="0">
              <a:buFontTx/>
              <a:buNone/>
            </a:pPr>
            <a:endParaRPr lang="en-US" altLang="zh-CN" sz="20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94210" name="图片 13" descr="Graph1"/>
          <p:cNvPicPr>
            <a:picLocks noChangeAspect="1" noChangeArrowheads="1"/>
          </p:cNvPicPr>
          <p:nvPr/>
        </p:nvPicPr>
        <p:blipFill>
          <a:blip r:embed="rId3"/>
          <a:srcRect/>
          <a:stretch>
            <a:fillRect/>
          </a:stretch>
        </p:blipFill>
        <p:spPr bwMode="auto">
          <a:xfrm>
            <a:off x="0" y="857231"/>
            <a:ext cx="3929058" cy="2905955"/>
          </a:xfrm>
          <a:prstGeom prst="rect">
            <a:avLst/>
          </a:prstGeom>
          <a:noFill/>
          <a:ln w="9525">
            <a:noFill/>
            <a:miter lim="800000"/>
            <a:headEnd/>
            <a:tailEnd/>
          </a:ln>
        </p:spPr>
      </p:pic>
      <p:pic>
        <p:nvPicPr>
          <p:cNvPr id="94211" name="图片 98" descr="Graph1"/>
          <p:cNvPicPr>
            <a:picLocks noChangeAspect="1" noChangeArrowheads="1"/>
          </p:cNvPicPr>
          <p:nvPr/>
        </p:nvPicPr>
        <p:blipFill>
          <a:blip r:embed="rId4"/>
          <a:srcRect/>
          <a:stretch>
            <a:fillRect/>
          </a:stretch>
        </p:blipFill>
        <p:spPr bwMode="auto">
          <a:xfrm>
            <a:off x="5378405" y="857232"/>
            <a:ext cx="3765595" cy="2857520"/>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857232"/>
            <a:ext cx="8437562" cy="5497531"/>
          </a:xfrm>
        </p:spPr>
        <p:txBody>
          <a:bodyPr/>
          <a:lstStyle/>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endParaRPr lang="en-US" altLang="zh-CN" sz="1600" smtClean="0"/>
          </a:p>
          <a:p>
            <a:pPr marL="0" indent="0" algn="ctr">
              <a:buFontTx/>
              <a:buNone/>
            </a:pPr>
            <a:r>
              <a:rPr lang="zh-CN" altLang="en-US" sz="1600" smtClean="0">
                <a:latin typeface="宋体" pitchFamily="2" charset="-122"/>
                <a:ea typeface="宋体" pitchFamily="2" charset="-122"/>
              </a:rPr>
              <a:t>残煤（左）、沥青质（右）结构模型</a:t>
            </a:r>
            <a:endParaRPr lang="en-US" altLang="zh-CN" sz="1600" smtClean="0">
              <a:latin typeface="宋体" pitchFamily="2" charset="-122"/>
              <a:ea typeface="宋体" pitchFamily="2" charset="-122"/>
            </a:endParaRPr>
          </a:p>
          <a:p>
            <a:pPr marL="0" indent="0">
              <a:buFontTx/>
              <a:buNone/>
            </a:pPr>
            <a:endParaRPr lang="en-US" altLang="zh-CN" sz="20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93186" name="图片 5" descr="残煤模型修改.tif"/>
          <p:cNvPicPr>
            <a:picLocks noChangeAspect="1" noChangeArrowheads="1"/>
          </p:cNvPicPr>
          <p:nvPr/>
        </p:nvPicPr>
        <p:blipFill>
          <a:blip r:embed="rId3"/>
          <a:srcRect/>
          <a:stretch>
            <a:fillRect/>
          </a:stretch>
        </p:blipFill>
        <p:spPr bwMode="auto">
          <a:xfrm>
            <a:off x="0" y="1285860"/>
            <a:ext cx="3990975" cy="3028950"/>
          </a:xfrm>
          <a:prstGeom prst="rect">
            <a:avLst/>
          </a:prstGeom>
          <a:noFill/>
          <a:ln w="9525">
            <a:noFill/>
            <a:miter lim="800000"/>
            <a:headEnd/>
            <a:tailEnd/>
          </a:ln>
        </p:spPr>
      </p:pic>
      <p:pic>
        <p:nvPicPr>
          <p:cNvPr id="93187" name="图片 20" descr="沥青修改模型 - 副本.tif"/>
          <p:cNvPicPr>
            <a:picLocks noChangeAspect="1" noChangeArrowheads="1"/>
          </p:cNvPicPr>
          <p:nvPr/>
        </p:nvPicPr>
        <p:blipFill>
          <a:blip r:embed="rId4"/>
          <a:srcRect/>
          <a:stretch>
            <a:fillRect/>
          </a:stretch>
        </p:blipFill>
        <p:spPr bwMode="auto">
          <a:xfrm>
            <a:off x="4579937" y="1285860"/>
            <a:ext cx="4564063" cy="2917825"/>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857232"/>
            <a:ext cx="8437562" cy="5497531"/>
          </a:xfrm>
        </p:spPr>
        <p:txBody>
          <a:bodyPr/>
          <a:lstStyle/>
          <a:p>
            <a:pPr marL="0" indent="0">
              <a:buFontTx/>
              <a:buNone/>
            </a:pPr>
            <a:r>
              <a:rPr lang="zh-CN" altLang="en-US" sz="2400" smtClean="0">
                <a:latin typeface="宋体" pitchFamily="2" charset="-122"/>
                <a:ea typeface="宋体" pitchFamily="2" charset="-122"/>
              </a:rPr>
              <a:t>模型能量优化</a:t>
            </a:r>
            <a:endParaRPr lang="en-US" altLang="zh-CN" sz="2400" smtClean="0">
              <a:latin typeface="宋体" pitchFamily="2" charset="-122"/>
              <a:ea typeface="宋体" pitchFamily="2" charset="-122"/>
            </a:endParaRPr>
          </a:p>
          <a:p>
            <a:pPr marL="0" indent="0">
              <a:buFontTx/>
              <a:buNone/>
            </a:pPr>
            <a:r>
              <a:rPr lang="zh-CN" altLang="en-US" sz="2000" smtClean="0"/>
              <a:t>        </a:t>
            </a:r>
            <a:r>
              <a:rPr lang="zh-CN" altLang="en-US" sz="2000" smtClean="0">
                <a:latin typeface="宋体" pitchFamily="2" charset="-122"/>
                <a:ea typeface="宋体" pitchFamily="2" charset="-122"/>
              </a:rPr>
              <a:t>残煤和沥青质结构模型优化后</a:t>
            </a: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95234" name="图片 37"/>
          <p:cNvPicPr>
            <a:picLocks noChangeAspect="1" noChangeArrowheads="1"/>
          </p:cNvPicPr>
          <p:nvPr/>
        </p:nvPicPr>
        <p:blipFill>
          <a:blip r:embed="rId3"/>
          <a:srcRect/>
          <a:stretch>
            <a:fillRect/>
          </a:stretch>
        </p:blipFill>
        <p:spPr bwMode="auto">
          <a:xfrm>
            <a:off x="0" y="1643050"/>
            <a:ext cx="5272088" cy="2632075"/>
          </a:xfrm>
          <a:prstGeom prst="rect">
            <a:avLst/>
          </a:prstGeom>
          <a:noFill/>
          <a:ln w="9525">
            <a:noFill/>
            <a:miter lim="800000"/>
            <a:headEnd/>
            <a:tailEnd/>
          </a:ln>
        </p:spPr>
      </p:pic>
      <p:pic>
        <p:nvPicPr>
          <p:cNvPr id="95235" name="图片 40"/>
          <p:cNvPicPr>
            <a:picLocks noChangeAspect="1" noChangeArrowheads="1"/>
          </p:cNvPicPr>
          <p:nvPr/>
        </p:nvPicPr>
        <p:blipFill>
          <a:blip r:embed="rId4"/>
          <a:srcRect/>
          <a:stretch>
            <a:fillRect/>
          </a:stretch>
        </p:blipFill>
        <p:spPr bwMode="auto">
          <a:xfrm>
            <a:off x="3871912" y="3714752"/>
            <a:ext cx="5272088" cy="2632075"/>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t>        </a:t>
            </a:r>
            <a:r>
              <a:rPr lang="zh-CN" altLang="en-US" sz="2000" smtClean="0">
                <a:latin typeface="宋体" pitchFamily="2" charset="-122"/>
                <a:ea typeface="宋体" pitchFamily="2" charset="-122"/>
              </a:rPr>
              <a:t>结构模型优化后，沥青质较残煤模型弯曲变形大且沥青质中出现近乎平行排列的芳香层片。</a:t>
            </a: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r>
              <a:rPr lang="zh-CN" altLang="en-US" sz="2000" smtClean="0">
                <a:latin typeface="宋体" pitchFamily="2" charset="-122"/>
                <a:ea typeface="宋体" pitchFamily="2" charset="-122"/>
              </a:rPr>
              <a:t>主要原因：残煤结构中芳香结构单元以</a:t>
            </a:r>
            <a:r>
              <a:rPr lang="en-US" sz="2000" smtClean="0">
                <a:latin typeface="宋体" pitchFamily="2" charset="-122"/>
                <a:ea typeface="宋体" pitchFamily="2" charset="-122"/>
              </a:rPr>
              <a:t>3</a:t>
            </a:r>
            <a:r>
              <a:rPr lang="zh-CN" altLang="en-US" sz="2000" smtClean="0">
                <a:latin typeface="宋体" pitchFamily="2" charset="-122"/>
                <a:ea typeface="宋体" pitchFamily="2" charset="-122"/>
              </a:rPr>
              <a:t>环和</a:t>
            </a:r>
            <a:r>
              <a:rPr lang="en-US" sz="2000" smtClean="0">
                <a:latin typeface="宋体" pitchFamily="2" charset="-122"/>
                <a:ea typeface="宋体" pitchFamily="2" charset="-122"/>
              </a:rPr>
              <a:t>4</a:t>
            </a:r>
            <a:r>
              <a:rPr lang="zh-CN" altLang="en-US" sz="2000" smtClean="0">
                <a:latin typeface="宋体" pitchFamily="2" charset="-122"/>
                <a:ea typeface="宋体" pitchFamily="2" charset="-122"/>
              </a:rPr>
              <a:t>环的芳香环为主，且芳环之间主要以六元环烷烃的形式连接，环烷烃较链烷烃更加稳定</a:t>
            </a:r>
            <a:r>
              <a:rPr lang="en-US" sz="2000" baseline="30000" smtClean="0">
                <a:latin typeface="宋体" pitchFamily="2" charset="-122"/>
                <a:ea typeface="宋体" pitchFamily="2" charset="-122"/>
              </a:rPr>
              <a:t>[3]</a:t>
            </a:r>
            <a:r>
              <a:rPr lang="zh-CN" altLang="en-US" sz="2000" smtClean="0">
                <a:latin typeface="宋体" pitchFamily="2" charset="-122"/>
                <a:ea typeface="宋体" pitchFamily="2" charset="-122"/>
              </a:rPr>
              <a:t>，导致芳香层片之间扭转变形较小；残煤芳香度较大，</a:t>
            </a:r>
            <a:r>
              <a:rPr lang="zh-CN" altLang="en-US" sz="2000" smtClean="0"/>
              <a:t>芳香度越大煤结构越趋向于石墨化，结构越稳定。</a:t>
            </a: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54273" name="文本框 16"/>
          <p:cNvSpPr txBox="1">
            <a:spLocks noChangeArrowheads="1"/>
          </p:cNvSpPr>
          <p:nvPr/>
        </p:nvSpPr>
        <p:spPr bwMode="auto">
          <a:xfrm>
            <a:off x="2074863" y="163513"/>
            <a:ext cx="90487" cy="90487"/>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4274" name="文本框 18"/>
          <p:cNvSpPr txBox="1">
            <a:spLocks noChangeArrowheads="1"/>
          </p:cNvSpPr>
          <p:nvPr/>
        </p:nvSpPr>
        <p:spPr bwMode="auto">
          <a:xfrm>
            <a:off x="1765300" y="165100"/>
            <a:ext cx="90488" cy="9048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t>        </a:t>
            </a: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graphicFrame>
        <p:nvGraphicFramePr>
          <p:cNvPr id="4" name="表格 3"/>
          <p:cNvGraphicFramePr>
            <a:graphicFrameLocks noGrp="1"/>
          </p:cNvGraphicFramePr>
          <p:nvPr/>
        </p:nvGraphicFramePr>
        <p:xfrm>
          <a:off x="642910" y="1357298"/>
          <a:ext cx="7786742" cy="1104900"/>
        </p:xfrm>
        <a:graphic>
          <a:graphicData uri="http://schemas.openxmlformats.org/drawingml/2006/table">
            <a:tbl>
              <a:tblPr/>
              <a:tblGrid>
                <a:gridCol w="875267"/>
                <a:gridCol w="1195211"/>
                <a:gridCol w="875267"/>
                <a:gridCol w="783731"/>
                <a:gridCol w="783731"/>
                <a:gridCol w="600657"/>
                <a:gridCol w="959830"/>
                <a:gridCol w="959830"/>
                <a:gridCol w="753218"/>
              </a:tblGrid>
              <a:tr h="188595">
                <a:tc rowSpan="2">
                  <a:txBody>
                    <a:bodyPr/>
                    <a:lstStyle/>
                    <a:p>
                      <a:pPr algn="ctr">
                        <a:spcAft>
                          <a:spcPts val="0"/>
                        </a:spcAft>
                      </a:pPr>
                      <a:endParaRPr lang="en-US" sz="1400" kern="100">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i="1" kern="100">
                          <a:latin typeface="Times New Roman"/>
                          <a:ea typeface="宋体"/>
                          <a:cs typeface="Times New Roman"/>
                        </a:rPr>
                        <a:t>E</a:t>
                      </a:r>
                      <a:endParaRPr lang="zh-CN" sz="1400" kern="100">
                        <a:latin typeface="Calibri"/>
                        <a:ea typeface="宋体"/>
                        <a:cs typeface="Times New Roman"/>
                      </a:endParaRPr>
                    </a:p>
                    <a:p>
                      <a:pPr algn="ctr">
                        <a:spcAft>
                          <a:spcPts val="0"/>
                        </a:spcAft>
                      </a:pPr>
                      <a:r>
                        <a:rPr lang="zh-CN" sz="1400" kern="100">
                          <a:latin typeface="Times New Roman"/>
                          <a:ea typeface="宋体"/>
                          <a:cs typeface="Times New Roman"/>
                        </a:rPr>
                        <a:t>（</a:t>
                      </a:r>
                      <a:r>
                        <a:rPr lang="en-US" sz="1400" kern="100">
                          <a:latin typeface="Times New Roman"/>
                          <a:ea typeface="宋体"/>
                          <a:cs typeface="Times New Roman"/>
                        </a:rPr>
                        <a:t>kcal/mol</a:t>
                      </a:r>
                      <a:r>
                        <a:rPr lang="zh-CN" sz="1400" kern="100">
                          <a:latin typeface="Times New Roman"/>
                          <a:ea typeface="宋体"/>
                          <a:cs typeface="Times New Roman"/>
                        </a:rPr>
                        <a:t>）</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spcAft>
                          <a:spcPts val="0"/>
                        </a:spcAft>
                      </a:pPr>
                      <a:endParaRPr lang="zh-CN" sz="1400" kern="100">
                        <a:latin typeface="Calibri"/>
                        <a:ea typeface="宋体"/>
                        <a:cs typeface="Times New Roman"/>
                      </a:endParaRPr>
                    </a:p>
                    <a:p>
                      <a:r>
                        <a:rPr lang="en-US" sz="1400" i="1" kern="100">
                          <a:latin typeface="Times New Roman"/>
                          <a:ea typeface="宋体"/>
                          <a:cs typeface="Times New Roman"/>
                        </a:rPr>
                        <a:t>E</a:t>
                      </a:r>
                      <a:r>
                        <a:rPr lang="en-US" sz="1400" kern="100" baseline="-25000">
                          <a:latin typeface="Times New Roman"/>
                          <a:ea typeface="宋体"/>
                          <a:cs typeface="Times New Roman"/>
                        </a:rPr>
                        <a:t>V</a:t>
                      </a:r>
                      <a:r>
                        <a:rPr lang="zh-CN" sz="1400" kern="100">
                          <a:latin typeface="Times New Roman"/>
                          <a:ea typeface="宋体"/>
                          <a:cs typeface="Times New Roman"/>
                        </a:rPr>
                        <a:t>（</a:t>
                      </a:r>
                      <a:r>
                        <a:rPr lang="en-US" sz="1400" kern="100">
                          <a:latin typeface="Times New Roman"/>
                          <a:ea typeface="宋体"/>
                          <a:cs typeface="Times New Roman"/>
                        </a:rPr>
                        <a:t>kcal/mol</a:t>
                      </a:r>
                      <a:r>
                        <a:rPr lang="zh-CN" sz="1400" kern="100">
                          <a:latin typeface="Times New Roman"/>
                          <a:ea typeface="宋体"/>
                          <a:cs typeface="Times New Roman"/>
                        </a:rPr>
                        <a:t>）</a:t>
                      </a:r>
                      <a:r>
                        <a:rPr lang="zh-CN" sz="1400" kern="100">
                          <a:latin typeface="Calibri"/>
                          <a:ea typeface="宋体"/>
                          <a:cs typeface="Times New Roman"/>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N</a:t>
                      </a:r>
                      <a:r>
                        <a:rPr lang="zh-CN" sz="1400" kern="100">
                          <a:latin typeface="Times New Roman"/>
                          <a:ea typeface="宋体"/>
                          <a:cs typeface="Times New Roman"/>
                        </a:rPr>
                        <a:t>（</a:t>
                      </a:r>
                      <a:r>
                        <a:rPr lang="en-US" sz="1400" kern="100">
                          <a:latin typeface="Times New Roman"/>
                          <a:ea typeface="宋体"/>
                          <a:cs typeface="Times New Roman"/>
                        </a:rPr>
                        <a:t>kcal/mol</a:t>
                      </a:r>
                      <a:r>
                        <a:rPr lang="zh-CN" sz="1400" kern="100">
                          <a:latin typeface="Times New Roman"/>
                          <a:ea typeface="宋体"/>
                          <a:cs typeface="Times New Roman"/>
                        </a:rPr>
                        <a:t>）</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6446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B</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A</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T</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I</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H</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V</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3350" algn="just">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E</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460">
                <a:tc>
                  <a:txBody>
                    <a:bodyPr/>
                    <a:lstStyle/>
                    <a:p>
                      <a:pPr algn="ctr">
                        <a:spcAft>
                          <a:spcPts val="0"/>
                        </a:spcAft>
                      </a:pPr>
                      <a:r>
                        <a:rPr lang="en-US" sz="1400" kern="100">
                          <a:latin typeface="Times New Roman"/>
                          <a:ea typeface="宋体"/>
                          <a:cs typeface="Times New Roman"/>
                        </a:rPr>
                        <a:t>Initial</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14452.142</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2855.569</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79.300</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153.278</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7.935</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0.000</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11368.918</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-12.859</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159385">
                <a:tc>
                  <a:txBody>
                    <a:bodyPr/>
                    <a:lstStyle/>
                    <a:p>
                      <a:pPr algn="ctr">
                        <a:spcAft>
                          <a:spcPts val="0"/>
                        </a:spcAft>
                      </a:pPr>
                      <a:r>
                        <a:rPr lang="en-US" sz="1400" kern="100">
                          <a:latin typeface="Times New Roman"/>
                          <a:ea typeface="宋体"/>
                          <a:cs typeface="Times New Roman"/>
                        </a:rPr>
                        <a:t>Final</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1026.160</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127.014</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115.293</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242.284</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7.359</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0.000</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542.300</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-8.091</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54273" name="文本框 16"/>
          <p:cNvSpPr txBox="1">
            <a:spLocks noChangeArrowheads="1"/>
          </p:cNvSpPr>
          <p:nvPr/>
        </p:nvSpPr>
        <p:spPr bwMode="auto">
          <a:xfrm>
            <a:off x="2074863" y="163513"/>
            <a:ext cx="90487" cy="90487"/>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6" name="表格 5"/>
          <p:cNvGraphicFramePr>
            <a:graphicFrameLocks noGrp="1"/>
          </p:cNvGraphicFramePr>
          <p:nvPr/>
        </p:nvGraphicFramePr>
        <p:xfrm>
          <a:off x="571472" y="3071810"/>
          <a:ext cx="7858177" cy="1104900"/>
        </p:xfrm>
        <a:graphic>
          <a:graphicData uri="http://schemas.openxmlformats.org/drawingml/2006/table">
            <a:tbl>
              <a:tblPr/>
              <a:tblGrid>
                <a:gridCol w="886609"/>
                <a:gridCol w="1352104"/>
                <a:gridCol w="886609"/>
                <a:gridCol w="783056"/>
                <a:gridCol w="783056"/>
                <a:gridCol w="644987"/>
                <a:gridCol w="886609"/>
                <a:gridCol w="886609"/>
                <a:gridCol w="748538"/>
              </a:tblGrid>
              <a:tr h="188595">
                <a:tc rowSpan="2">
                  <a:txBody>
                    <a:bodyPr/>
                    <a:lstStyle/>
                    <a:p>
                      <a:pPr algn="ctr">
                        <a:spcAft>
                          <a:spcPts val="0"/>
                        </a:spcAft>
                      </a:pPr>
                      <a:endParaRPr lang="en-US" sz="1400" kern="100">
                        <a:latin typeface="Times New Roman"/>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i="1" kern="100">
                          <a:latin typeface="Times New Roman"/>
                          <a:ea typeface="宋体"/>
                          <a:cs typeface="Times New Roman"/>
                        </a:rPr>
                        <a:t>E</a:t>
                      </a:r>
                      <a:endParaRPr lang="zh-CN" sz="1400" kern="100">
                        <a:latin typeface="Calibri"/>
                        <a:ea typeface="宋体"/>
                        <a:cs typeface="Times New Roman"/>
                      </a:endParaRPr>
                    </a:p>
                    <a:p>
                      <a:pPr algn="ctr">
                        <a:spcAft>
                          <a:spcPts val="0"/>
                        </a:spcAft>
                      </a:pPr>
                      <a:r>
                        <a:rPr lang="zh-CN" sz="1400" kern="100">
                          <a:latin typeface="Times New Roman"/>
                          <a:ea typeface="宋体"/>
                          <a:cs typeface="Times New Roman"/>
                        </a:rPr>
                        <a:t>（</a:t>
                      </a:r>
                      <a:r>
                        <a:rPr lang="en-US" sz="1400" kern="100">
                          <a:latin typeface="Times New Roman"/>
                          <a:ea typeface="宋体"/>
                          <a:cs typeface="Times New Roman"/>
                        </a:rPr>
                        <a:t>kcal/mol</a:t>
                      </a:r>
                      <a:r>
                        <a:rPr lang="zh-CN" sz="1400" kern="100">
                          <a:latin typeface="Times New Roman"/>
                          <a:ea typeface="宋体"/>
                          <a:cs typeface="Times New Roman"/>
                        </a:rPr>
                        <a:t>）</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spcAft>
                          <a:spcPts val="0"/>
                        </a:spcAft>
                      </a:pPr>
                      <a:endParaRPr lang="zh-CN" sz="1400" kern="100">
                        <a:latin typeface="Calibri"/>
                        <a:ea typeface="宋体"/>
                        <a:cs typeface="Times New Roman"/>
                      </a:endParaRPr>
                    </a:p>
                    <a:p>
                      <a:r>
                        <a:rPr lang="en-US" sz="1400" i="1" kern="100">
                          <a:latin typeface="Times New Roman"/>
                          <a:ea typeface="宋体"/>
                          <a:cs typeface="Times New Roman"/>
                        </a:rPr>
                        <a:t>E</a:t>
                      </a:r>
                      <a:r>
                        <a:rPr lang="en-US" sz="1400" kern="100" baseline="-25000">
                          <a:latin typeface="Times New Roman"/>
                          <a:ea typeface="宋体"/>
                          <a:cs typeface="Times New Roman"/>
                        </a:rPr>
                        <a:t>V</a:t>
                      </a:r>
                      <a:r>
                        <a:rPr lang="zh-CN" sz="1400" kern="100">
                          <a:latin typeface="Times New Roman"/>
                          <a:ea typeface="宋体"/>
                          <a:cs typeface="Times New Roman"/>
                        </a:rPr>
                        <a:t>（</a:t>
                      </a:r>
                      <a:r>
                        <a:rPr lang="en-US" sz="1400" kern="100">
                          <a:latin typeface="Times New Roman"/>
                          <a:ea typeface="宋体"/>
                          <a:cs typeface="Times New Roman"/>
                        </a:rPr>
                        <a:t>kcal/mol</a:t>
                      </a:r>
                      <a:r>
                        <a:rPr lang="zh-CN" sz="1400" kern="100">
                          <a:latin typeface="Times New Roman"/>
                          <a:ea typeface="宋体"/>
                          <a:cs typeface="Times New Roman"/>
                        </a:rPr>
                        <a:t>）</a:t>
                      </a:r>
                      <a:r>
                        <a:rPr lang="zh-CN" sz="1400" kern="100">
                          <a:latin typeface="Calibri"/>
                          <a:ea typeface="宋体"/>
                          <a:cs typeface="Times New Roman"/>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N</a:t>
                      </a:r>
                      <a:r>
                        <a:rPr lang="zh-CN" sz="1400" kern="100">
                          <a:latin typeface="Times New Roman"/>
                          <a:ea typeface="宋体"/>
                          <a:cs typeface="Times New Roman"/>
                        </a:rPr>
                        <a:t>（</a:t>
                      </a:r>
                      <a:r>
                        <a:rPr lang="en-US" sz="1400" kern="100">
                          <a:latin typeface="Times New Roman"/>
                          <a:ea typeface="宋体"/>
                          <a:cs typeface="Times New Roman"/>
                        </a:rPr>
                        <a:t>kcal/mol</a:t>
                      </a:r>
                      <a:r>
                        <a:rPr lang="zh-CN" sz="1400" kern="100">
                          <a:latin typeface="Times New Roman"/>
                          <a:ea typeface="宋体"/>
                          <a:cs typeface="Times New Roman"/>
                        </a:rPr>
                        <a:t>）</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6446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B</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A</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T</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I</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H</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V</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3350"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E</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460">
                <a:tc>
                  <a:txBody>
                    <a:bodyPr/>
                    <a:lstStyle/>
                    <a:p>
                      <a:pPr algn="ctr">
                        <a:spcAft>
                          <a:spcPts val="0"/>
                        </a:spcAft>
                      </a:pPr>
                      <a:r>
                        <a:rPr lang="en-US" sz="1400" kern="100">
                          <a:latin typeface="Times New Roman"/>
                          <a:ea typeface="宋体"/>
                          <a:cs typeface="Times New Roman"/>
                        </a:rPr>
                        <a:t>Initial</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90500" algn="ctr">
                        <a:spcAft>
                          <a:spcPts val="0"/>
                        </a:spcAft>
                      </a:pPr>
                      <a:r>
                        <a:rPr lang="en-US" sz="1400" kern="100">
                          <a:latin typeface="Times New Roman"/>
                          <a:ea typeface="宋体"/>
                          <a:cs typeface="Times New Roman"/>
                        </a:rPr>
                        <a:t>8810.18</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2461.53</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56.01</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73.81</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4.25</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-0.48</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6241.53</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-26.47</a:t>
                      </a:r>
                      <a:endParaRPr lang="zh-CN" sz="14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159385">
                <a:tc>
                  <a:txBody>
                    <a:bodyPr/>
                    <a:lstStyle/>
                    <a:p>
                      <a:pPr algn="ctr">
                        <a:spcAft>
                          <a:spcPts val="0"/>
                        </a:spcAft>
                      </a:pPr>
                      <a:r>
                        <a:rPr lang="en-US" sz="1400" kern="100">
                          <a:latin typeface="Times New Roman"/>
                          <a:ea typeface="宋体"/>
                          <a:cs typeface="Times New Roman"/>
                        </a:rPr>
                        <a:t>Final</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90500" algn="ctr">
                        <a:spcAft>
                          <a:spcPts val="0"/>
                        </a:spcAft>
                      </a:pPr>
                      <a:r>
                        <a:rPr lang="en-US" sz="1400" kern="100">
                          <a:latin typeface="Times New Roman"/>
                          <a:ea typeface="宋体"/>
                          <a:cs typeface="Times New Roman"/>
                        </a:rPr>
                        <a:t>779.42</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98.03</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93.74</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170.87</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3.87</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-2.93</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411.28</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4.56</a:t>
                      </a:r>
                      <a:endParaRPr lang="zh-CN" sz="14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54274" name="文本框 18"/>
          <p:cNvSpPr txBox="1">
            <a:spLocks noChangeArrowheads="1"/>
          </p:cNvSpPr>
          <p:nvPr/>
        </p:nvSpPr>
        <p:spPr bwMode="auto">
          <a:xfrm>
            <a:off x="1765300" y="165100"/>
            <a:ext cx="90488" cy="9048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rot="5400000">
            <a:off x="373664" y="-340707"/>
            <a:ext cx="4965473" cy="2573941"/>
          </a:xfrm>
          <a:prstGeom prst="roundRect">
            <a:avLst>
              <a:gd name="adj" fmla="val 50000"/>
            </a:avLst>
          </a:prstGeom>
          <a:solidFill>
            <a:schemeClr val="bg1">
              <a:lumMod val="75000"/>
              <a:alpha val="59000"/>
            </a:schemeClr>
          </a:solidFill>
          <a:ln w="25400" cap="flat" cmpd="sng" algn="ctr">
            <a:solidFill>
              <a:srgbClr val="FFFFFF">
                <a:lumMod val="95000"/>
              </a:srgbClr>
            </a:solidFill>
            <a:prstDash val="solid"/>
          </a:ln>
          <a:effectLst>
            <a:outerShdw blurRad="254000" dist="1270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3" name="文本框 86"/>
          <p:cNvSpPr txBox="1"/>
          <p:nvPr/>
        </p:nvSpPr>
        <p:spPr>
          <a:xfrm>
            <a:off x="1714480" y="1500174"/>
            <a:ext cx="2214578" cy="923330"/>
          </a:xfrm>
          <a:prstGeom prst="rect">
            <a:avLst/>
          </a:prstGeom>
          <a:noFill/>
        </p:spPr>
        <p:txBody>
          <a:bodyPr wrap="square" rtlCol="0">
            <a:spAutoFit/>
          </a:bodyPr>
          <a:lstStyle/>
          <a:p>
            <a:pPr algn="dist"/>
            <a:r>
              <a:rPr lang="zh-CN" altLang="en-US" sz="5400" b="1" smtClean="0">
                <a:solidFill>
                  <a:srgbClr val="F8F8F8"/>
                </a:solidFill>
                <a:latin typeface="微软雅黑" panose="020B0503020204020204" pitchFamily="34" charset="-122"/>
                <a:ea typeface="微软雅黑" panose="020B0503020204020204" pitchFamily="34" charset="-122"/>
              </a:rPr>
              <a:t>目录</a:t>
            </a:r>
            <a:endParaRPr lang="zh-CN" altLang="en-US" sz="5400" b="1">
              <a:solidFill>
                <a:srgbClr val="F8F8F8"/>
              </a:solidFill>
              <a:latin typeface="微软雅黑" panose="020B0503020204020204" pitchFamily="34" charset="-122"/>
              <a:ea typeface="微软雅黑" panose="020B0503020204020204" pitchFamily="34" charset="-122"/>
            </a:endParaRPr>
          </a:p>
        </p:txBody>
      </p:sp>
      <p:sp>
        <p:nvSpPr>
          <p:cNvPr id="27" name="文本框 5"/>
          <p:cNvSpPr txBox="1"/>
          <p:nvPr/>
        </p:nvSpPr>
        <p:spPr>
          <a:xfrm>
            <a:off x="4857752" y="1428736"/>
            <a:ext cx="3972394" cy="584775"/>
          </a:xfrm>
          <a:prstGeom prst="rect">
            <a:avLst/>
          </a:prstGeom>
          <a:noFill/>
        </p:spPr>
        <p:txBody>
          <a:bodyPr wrap="square" rtlCol="0">
            <a:spAutoFit/>
          </a:bodyPr>
          <a:lstStyle/>
          <a:p>
            <a:pPr algn="dist"/>
            <a:r>
              <a:rPr lang="zh-CN" altLang="en-US" sz="3200" smtClean="0">
                <a:solidFill>
                  <a:srgbClr val="181717"/>
                </a:solidFill>
                <a:latin typeface="楷体" pitchFamily="49" charset="-122"/>
                <a:ea typeface="楷体" pitchFamily="49" charset="-122"/>
              </a:rPr>
              <a:t>一</a:t>
            </a:r>
            <a:r>
              <a:rPr lang="en-US" altLang="zh-CN" sz="3200" smtClean="0">
                <a:solidFill>
                  <a:srgbClr val="181717"/>
                </a:solidFill>
                <a:latin typeface="楷体" pitchFamily="49" charset="-122"/>
                <a:ea typeface="楷体" pitchFamily="49" charset="-122"/>
              </a:rPr>
              <a:t>  </a:t>
            </a:r>
            <a:r>
              <a:rPr lang="zh-CN" altLang="en-US" sz="3200" smtClean="0">
                <a:solidFill>
                  <a:srgbClr val="181717"/>
                </a:solidFill>
                <a:latin typeface="楷体" pitchFamily="49" charset="-122"/>
                <a:ea typeface="楷体" pitchFamily="49" charset="-122"/>
              </a:rPr>
              <a:t>研究目的与</a:t>
            </a:r>
            <a:r>
              <a:rPr lang="zh-CN" altLang="en-US" sz="3200" dirty="0" smtClean="0">
                <a:solidFill>
                  <a:srgbClr val="181717"/>
                </a:solidFill>
                <a:latin typeface="楷体" pitchFamily="49" charset="-122"/>
                <a:ea typeface="楷体" pitchFamily="49" charset="-122"/>
              </a:rPr>
              <a:t>意义</a:t>
            </a:r>
            <a:endParaRPr lang="zh-CN" altLang="en-US" sz="3200" dirty="0">
              <a:solidFill>
                <a:srgbClr val="181717"/>
              </a:solidFill>
              <a:latin typeface="楷体" pitchFamily="49" charset="-122"/>
              <a:ea typeface="楷体" pitchFamily="49" charset="-122"/>
            </a:endParaRPr>
          </a:p>
        </p:txBody>
      </p:sp>
      <p:sp>
        <p:nvSpPr>
          <p:cNvPr id="28" name="文本框 6"/>
          <p:cNvSpPr txBox="1"/>
          <p:nvPr/>
        </p:nvSpPr>
        <p:spPr>
          <a:xfrm>
            <a:off x="4857752" y="2402734"/>
            <a:ext cx="2786082" cy="584775"/>
          </a:xfrm>
          <a:prstGeom prst="rect">
            <a:avLst/>
          </a:prstGeom>
          <a:noFill/>
        </p:spPr>
        <p:txBody>
          <a:bodyPr wrap="square" rtlCol="0">
            <a:spAutoFit/>
          </a:bodyPr>
          <a:lstStyle/>
          <a:p>
            <a:pPr algn="dist"/>
            <a:r>
              <a:rPr lang="zh-CN" altLang="en-US" sz="3200" smtClean="0">
                <a:solidFill>
                  <a:srgbClr val="181717"/>
                </a:solidFill>
                <a:latin typeface="楷体" pitchFamily="49" charset="-122"/>
                <a:ea typeface="楷体" pitchFamily="49" charset="-122"/>
              </a:rPr>
              <a:t>二</a:t>
            </a:r>
            <a:r>
              <a:rPr lang="en-US" altLang="zh-CN" sz="3200" smtClean="0">
                <a:solidFill>
                  <a:srgbClr val="181717"/>
                </a:solidFill>
                <a:latin typeface="楷体" pitchFamily="49" charset="-122"/>
                <a:ea typeface="楷体" pitchFamily="49" charset="-122"/>
              </a:rPr>
              <a:t>  </a:t>
            </a:r>
            <a:r>
              <a:rPr lang="zh-CN" altLang="en-US" sz="3200" smtClean="0">
                <a:solidFill>
                  <a:srgbClr val="181717"/>
                </a:solidFill>
                <a:latin typeface="楷体" pitchFamily="49" charset="-122"/>
                <a:ea typeface="楷体" pitchFamily="49" charset="-122"/>
              </a:rPr>
              <a:t>研</a:t>
            </a:r>
            <a:r>
              <a:rPr lang="zh-CN" altLang="en-US" sz="3200" dirty="0" smtClean="0">
                <a:solidFill>
                  <a:srgbClr val="181717"/>
                </a:solidFill>
                <a:latin typeface="楷体" pitchFamily="49" charset="-122"/>
                <a:ea typeface="楷体" pitchFamily="49" charset="-122"/>
              </a:rPr>
              <a:t>究</a:t>
            </a:r>
            <a:r>
              <a:rPr lang="zh-CN" altLang="en-US" sz="3200" smtClean="0">
                <a:solidFill>
                  <a:srgbClr val="181717"/>
                </a:solidFill>
                <a:latin typeface="楷体" pitchFamily="49" charset="-122"/>
                <a:ea typeface="楷体" pitchFamily="49" charset="-122"/>
              </a:rPr>
              <a:t>方法</a:t>
            </a:r>
            <a:endParaRPr lang="zh-CN" altLang="en-US" sz="3200" dirty="0">
              <a:solidFill>
                <a:srgbClr val="181717"/>
              </a:solidFill>
              <a:latin typeface="楷体" pitchFamily="49" charset="-122"/>
              <a:ea typeface="楷体" pitchFamily="49" charset="-122"/>
            </a:endParaRPr>
          </a:p>
        </p:txBody>
      </p:sp>
      <p:sp>
        <p:nvSpPr>
          <p:cNvPr id="29" name="文本框 7"/>
          <p:cNvSpPr txBox="1"/>
          <p:nvPr/>
        </p:nvSpPr>
        <p:spPr>
          <a:xfrm>
            <a:off x="4857752" y="3376732"/>
            <a:ext cx="2786082" cy="584775"/>
          </a:xfrm>
          <a:prstGeom prst="rect">
            <a:avLst/>
          </a:prstGeom>
          <a:noFill/>
        </p:spPr>
        <p:txBody>
          <a:bodyPr wrap="square" rtlCol="0">
            <a:spAutoFit/>
          </a:bodyPr>
          <a:lstStyle/>
          <a:p>
            <a:pPr algn="dist"/>
            <a:r>
              <a:rPr lang="zh-CN" altLang="en-US" sz="3200" smtClean="0">
                <a:solidFill>
                  <a:srgbClr val="181717"/>
                </a:solidFill>
                <a:latin typeface="楷体" pitchFamily="49" charset="-122"/>
                <a:ea typeface="楷体" pitchFamily="49" charset="-122"/>
              </a:rPr>
              <a:t>三</a:t>
            </a:r>
            <a:r>
              <a:rPr lang="en-US" altLang="zh-CN" sz="3200" smtClean="0">
                <a:solidFill>
                  <a:srgbClr val="181717"/>
                </a:solidFill>
                <a:latin typeface="楷体" pitchFamily="49" charset="-122"/>
                <a:ea typeface="楷体" pitchFamily="49" charset="-122"/>
              </a:rPr>
              <a:t>  </a:t>
            </a:r>
            <a:r>
              <a:rPr lang="zh-CN" altLang="en-US" sz="3200" smtClean="0">
                <a:solidFill>
                  <a:srgbClr val="181717"/>
                </a:solidFill>
                <a:latin typeface="楷体" pitchFamily="49" charset="-122"/>
                <a:ea typeface="楷体" pitchFamily="49" charset="-122"/>
              </a:rPr>
              <a:t>研究内容</a:t>
            </a:r>
            <a:endParaRPr lang="zh-CN" altLang="en-US" sz="3200" dirty="0">
              <a:solidFill>
                <a:srgbClr val="181717"/>
              </a:solidFill>
              <a:latin typeface="楷体" pitchFamily="49" charset="-122"/>
              <a:ea typeface="楷体" pitchFamily="49" charset="-122"/>
            </a:endParaRPr>
          </a:p>
        </p:txBody>
      </p:sp>
      <p:sp>
        <p:nvSpPr>
          <p:cNvPr id="30" name="文本框 8"/>
          <p:cNvSpPr txBox="1"/>
          <p:nvPr/>
        </p:nvSpPr>
        <p:spPr>
          <a:xfrm>
            <a:off x="4857752" y="4357694"/>
            <a:ext cx="2000264" cy="584775"/>
          </a:xfrm>
          <a:prstGeom prst="rect">
            <a:avLst/>
          </a:prstGeom>
          <a:noFill/>
        </p:spPr>
        <p:txBody>
          <a:bodyPr wrap="square" rtlCol="0">
            <a:spAutoFit/>
          </a:bodyPr>
          <a:lstStyle/>
          <a:p>
            <a:pPr algn="dist"/>
            <a:r>
              <a:rPr lang="zh-CN" altLang="en-US" sz="3200" smtClean="0">
                <a:solidFill>
                  <a:srgbClr val="181717"/>
                </a:solidFill>
                <a:latin typeface="楷体" pitchFamily="49" charset="-122"/>
                <a:ea typeface="楷体" pitchFamily="49" charset="-122"/>
              </a:rPr>
              <a:t>四</a:t>
            </a:r>
            <a:r>
              <a:rPr lang="en-US" altLang="zh-CN" sz="3200" smtClean="0">
                <a:solidFill>
                  <a:srgbClr val="181717"/>
                </a:solidFill>
                <a:latin typeface="楷体" pitchFamily="49" charset="-122"/>
                <a:ea typeface="楷体" pitchFamily="49" charset="-122"/>
              </a:rPr>
              <a:t>  </a:t>
            </a:r>
            <a:r>
              <a:rPr lang="zh-CN" altLang="en-US" sz="3200" smtClean="0">
                <a:solidFill>
                  <a:srgbClr val="181717"/>
                </a:solidFill>
                <a:latin typeface="楷体" pitchFamily="49" charset="-122"/>
                <a:ea typeface="楷体" pitchFamily="49" charset="-122"/>
              </a:rPr>
              <a:t>结论</a:t>
            </a:r>
            <a:endParaRPr lang="zh-CN" altLang="en-US" sz="3200" dirty="0">
              <a:solidFill>
                <a:srgbClr val="181717"/>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28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ppt_x"/>
                                          </p:val>
                                        </p:tav>
                                        <p:tav tm="100000">
                                          <p:val>
                                            <p:strVal val="#ppt_x"/>
                                          </p:val>
                                        </p:tav>
                                      </p:tavLst>
                                    </p:anim>
                                    <p:anim calcmode="lin" valueType="num">
                                      <p:cBhvr additive="base">
                                        <p:cTn id="8" dur="1250" fill="hold"/>
                                        <p:tgtEl>
                                          <p:spTgt spid="12"/>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1000" fill="hold"/>
                                        <p:tgtEl>
                                          <p:spTgt spid="2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p:bldP spid="28" grpId="0"/>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t>        密度模拟以验证模型合理性。</a:t>
            </a: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r>
              <a:rPr lang="zh-CN" altLang="en-US" sz="2000" smtClean="0">
                <a:latin typeface="宋体" pitchFamily="2" charset="-122"/>
                <a:ea typeface="宋体" pitchFamily="2" charset="-122"/>
              </a:rPr>
              <a:t>残煤模拟密度</a:t>
            </a:r>
            <a:r>
              <a:rPr lang="en-US" altLang="zh-CN" sz="2000" smtClean="0"/>
              <a:t>1.43g/cm</a:t>
            </a:r>
            <a:r>
              <a:rPr lang="en-US" altLang="zh-CN" sz="2000" baseline="30000" smtClean="0"/>
              <a:t>3</a:t>
            </a:r>
            <a:r>
              <a:rPr lang="zh-CN" altLang="en-US" sz="2000" smtClean="0"/>
              <a:t>，</a:t>
            </a:r>
            <a:r>
              <a:rPr lang="zh-CN" altLang="en-US" sz="2000" smtClean="0">
                <a:latin typeface="宋体" pitchFamily="2" charset="-122"/>
                <a:ea typeface="宋体" pitchFamily="2" charset="-122"/>
              </a:rPr>
              <a:t>沥青质模拟密度</a:t>
            </a:r>
            <a:r>
              <a:rPr lang="en-US" altLang="zh-CN" sz="2000" smtClean="0"/>
              <a:t>1.22g/cm</a:t>
            </a:r>
            <a:r>
              <a:rPr lang="en-US" altLang="zh-CN" sz="2000" baseline="30000" smtClean="0"/>
              <a:t>3</a:t>
            </a:r>
            <a:r>
              <a:rPr lang="zh-CN" altLang="en-US" sz="2000" smtClean="0"/>
              <a:t>，</a:t>
            </a:r>
            <a:r>
              <a:rPr lang="zh-CN" altLang="en-US" sz="2000" smtClean="0">
                <a:latin typeface="宋体" pitchFamily="2" charset="-122"/>
                <a:ea typeface="宋体" pitchFamily="2" charset="-122"/>
              </a:rPr>
              <a:t>实测密度分别为</a:t>
            </a:r>
            <a:r>
              <a:rPr lang="en-US" altLang="zh-CN" sz="2000" smtClean="0"/>
              <a:t>1.48g/cm</a:t>
            </a:r>
            <a:r>
              <a:rPr lang="en-US" altLang="zh-CN" sz="2000" baseline="30000" smtClean="0"/>
              <a:t>3</a:t>
            </a:r>
            <a:r>
              <a:rPr lang="zh-CN" altLang="en-US" sz="2000" smtClean="0"/>
              <a:t>和</a:t>
            </a:r>
            <a:r>
              <a:rPr lang="en-US" altLang="zh-CN" sz="2000" smtClean="0"/>
              <a:t>1.24g/cm</a:t>
            </a:r>
            <a:r>
              <a:rPr lang="en-US" altLang="zh-CN" sz="2000" baseline="30000" smtClean="0"/>
              <a:t>3</a:t>
            </a: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96258" name="图片 96" descr="Graph1"/>
          <p:cNvPicPr>
            <a:picLocks noChangeAspect="1" noChangeArrowheads="1"/>
          </p:cNvPicPr>
          <p:nvPr/>
        </p:nvPicPr>
        <p:blipFill>
          <a:blip r:embed="rId3"/>
          <a:srcRect/>
          <a:stretch>
            <a:fillRect/>
          </a:stretch>
        </p:blipFill>
        <p:spPr bwMode="auto">
          <a:xfrm>
            <a:off x="0" y="1500173"/>
            <a:ext cx="3929058" cy="2929997"/>
          </a:xfrm>
          <a:prstGeom prst="rect">
            <a:avLst/>
          </a:prstGeom>
          <a:noFill/>
          <a:ln w="9525">
            <a:noFill/>
            <a:miter lim="800000"/>
            <a:headEnd/>
            <a:tailEnd/>
          </a:ln>
        </p:spPr>
      </p:pic>
      <p:pic>
        <p:nvPicPr>
          <p:cNvPr id="96259" name="图片 97" descr="Graph1"/>
          <p:cNvPicPr>
            <a:picLocks noChangeAspect="1" noChangeArrowheads="1"/>
          </p:cNvPicPr>
          <p:nvPr/>
        </p:nvPicPr>
        <p:blipFill>
          <a:blip r:embed="rId4"/>
          <a:srcRect/>
          <a:stretch>
            <a:fillRect/>
          </a:stretch>
        </p:blipFill>
        <p:spPr bwMode="auto">
          <a:xfrm>
            <a:off x="5143504" y="1500173"/>
            <a:ext cx="4000496" cy="2933253"/>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
          <p:cNvSpPr txBox="1"/>
          <p:nvPr/>
        </p:nvSpPr>
        <p:spPr>
          <a:xfrm>
            <a:off x="1285852" y="2857496"/>
            <a:ext cx="7072362" cy="646331"/>
          </a:xfrm>
          <a:prstGeom prst="rect">
            <a:avLst/>
          </a:prstGeom>
          <a:noFill/>
        </p:spPr>
        <p:txBody>
          <a:bodyPr wrap="square" rtlCol="0">
            <a:spAutoFit/>
          </a:bodyPr>
          <a:lstStyle/>
          <a:p>
            <a:pPr algn="dist"/>
            <a:r>
              <a:rPr lang="en-US" altLang="zh-CN" sz="3600" smtClean="0">
                <a:solidFill>
                  <a:srgbClr val="181717"/>
                </a:solidFill>
                <a:latin typeface="楷体" pitchFamily="49" charset="-122"/>
                <a:ea typeface="楷体" pitchFamily="49" charset="-122"/>
              </a:rPr>
              <a:t>02 </a:t>
            </a:r>
            <a:r>
              <a:rPr lang="zh-CN" altLang="en-US" sz="3600" smtClean="0">
                <a:solidFill>
                  <a:srgbClr val="181717"/>
                </a:solidFill>
                <a:latin typeface="楷体" pitchFamily="49" charset="-122"/>
                <a:ea typeface="楷体" pitchFamily="49" charset="-122"/>
              </a:rPr>
              <a:t>超分子结构模型的构建及优化</a:t>
            </a:r>
            <a:endParaRPr lang="zh-CN" altLang="en-US" sz="3600" dirty="0">
              <a:solidFill>
                <a:srgbClr val="181717"/>
              </a:solidFill>
              <a:latin typeface="楷体" pitchFamily="49" charset="-122"/>
              <a:ea typeface="楷体" pitchFamily="49"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latin typeface="宋体" pitchFamily="2" charset="-122"/>
                <a:ea typeface="宋体" pitchFamily="2" charset="-122"/>
              </a:rPr>
              <a:t>    柳林</a:t>
            </a:r>
            <a:r>
              <a:rPr lang="en-US" sz="2000" smtClean="0">
                <a:latin typeface="宋体" pitchFamily="2" charset="-122"/>
                <a:ea typeface="宋体" pitchFamily="2" charset="-122"/>
              </a:rPr>
              <a:t>3</a:t>
            </a:r>
            <a:r>
              <a:rPr lang="en-US" sz="2000" baseline="30000" smtClean="0">
                <a:latin typeface="宋体" pitchFamily="2" charset="-122"/>
                <a:ea typeface="宋体" pitchFamily="2" charset="-122"/>
              </a:rPr>
              <a:t>#</a:t>
            </a:r>
            <a:r>
              <a:rPr lang="zh-CN" altLang="en-US" sz="2000" smtClean="0">
                <a:latin typeface="宋体" pitchFamily="2" charset="-122"/>
                <a:ea typeface="宋体" pitchFamily="2" charset="-122"/>
              </a:rPr>
              <a:t>原煤的抽提率为</a:t>
            </a:r>
            <a:r>
              <a:rPr lang="en-US" sz="2000" smtClean="0">
                <a:latin typeface="宋体" pitchFamily="2" charset="-122"/>
                <a:ea typeface="宋体" pitchFamily="2" charset="-122"/>
              </a:rPr>
              <a:t>10.35%</a:t>
            </a:r>
            <a:r>
              <a:rPr lang="zh-CN" altLang="en-US" sz="2000" smtClean="0">
                <a:latin typeface="宋体" pitchFamily="2" charset="-122"/>
                <a:ea typeface="宋体" pitchFamily="2" charset="-122"/>
              </a:rPr>
              <a:t>，结合分子量大小得到原煤超分子构型中残煤和沥青质的个数比为</a:t>
            </a:r>
            <a:r>
              <a:rPr lang="en-US" sz="2000" smtClean="0">
                <a:latin typeface="宋体" pitchFamily="2" charset="-122"/>
                <a:ea typeface="宋体" pitchFamily="2" charset="-122"/>
              </a:rPr>
              <a:t>5:1</a:t>
            </a:r>
            <a:r>
              <a:rPr lang="zh-CN" altLang="en-US" sz="2000" smtClean="0">
                <a:latin typeface="宋体" pitchFamily="2" charset="-122"/>
                <a:ea typeface="宋体" pitchFamily="2" charset="-122"/>
              </a:rPr>
              <a:t>，为了使得所研究的残煤与原煤具有可比性，选择</a:t>
            </a:r>
            <a:r>
              <a:rPr lang="en-US" sz="2000" smtClean="0">
                <a:latin typeface="宋体" pitchFamily="2" charset="-122"/>
                <a:ea typeface="宋体" pitchFamily="2" charset="-122"/>
              </a:rPr>
              <a:t>5</a:t>
            </a:r>
            <a:r>
              <a:rPr lang="zh-CN" altLang="en-US" sz="2000" smtClean="0">
                <a:latin typeface="宋体" pitchFamily="2" charset="-122"/>
                <a:ea typeface="宋体" pitchFamily="2" charset="-122"/>
              </a:rPr>
              <a:t>个残煤单分子构建残煤超分子，然后进行能量优化。</a:t>
            </a:r>
            <a:endParaRPr lang="en-US" altLang="zh-CN" sz="2000" smtClean="0">
              <a:latin typeface="宋体" pitchFamily="2" charset="-122"/>
              <a:ea typeface="宋体" pitchFamily="2" charset="-122"/>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97282" name="图片 20"/>
          <p:cNvPicPr>
            <a:picLocks noChangeAspect="1" noChangeArrowheads="1"/>
          </p:cNvPicPr>
          <p:nvPr/>
        </p:nvPicPr>
        <p:blipFill>
          <a:blip r:embed="rId3"/>
          <a:srcRect/>
          <a:stretch>
            <a:fillRect/>
          </a:stretch>
        </p:blipFill>
        <p:spPr bwMode="auto">
          <a:xfrm>
            <a:off x="0" y="2285992"/>
            <a:ext cx="5272088" cy="2632075"/>
          </a:xfrm>
          <a:prstGeom prst="rect">
            <a:avLst/>
          </a:prstGeom>
          <a:noFill/>
          <a:ln w="9525">
            <a:noFill/>
            <a:miter lim="800000"/>
            <a:headEnd/>
            <a:tailEnd/>
          </a:ln>
        </p:spPr>
      </p:pic>
      <p:pic>
        <p:nvPicPr>
          <p:cNvPr id="97283" name="图片 17"/>
          <p:cNvPicPr>
            <a:picLocks noChangeAspect="1" noChangeArrowheads="1"/>
          </p:cNvPicPr>
          <p:nvPr/>
        </p:nvPicPr>
        <p:blipFill>
          <a:blip r:embed="rId4"/>
          <a:srcRect/>
          <a:stretch>
            <a:fillRect/>
          </a:stretch>
        </p:blipFill>
        <p:spPr bwMode="auto">
          <a:xfrm>
            <a:off x="3871912" y="4071942"/>
            <a:ext cx="5272088" cy="2632075"/>
          </a:xfrm>
          <a:prstGeom prst="rect">
            <a:avLst/>
          </a:prstGeom>
          <a:noFill/>
          <a:ln w="9525">
            <a:noFill/>
            <a:miter lim="800000"/>
            <a:headEnd/>
            <a:tailEnd/>
          </a:ln>
        </p:spPr>
      </p:pic>
      <p:sp>
        <p:nvSpPr>
          <p:cNvPr id="6" name="文本框 18"/>
          <p:cNvSpPr txBox="1"/>
          <p:nvPr/>
        </p:nvSpPr>
        <p:spPr>
          <a:xfrm>
            <a:off x="5286380" y="2214554"/>
            <a:ext cx="3643338" cy="1015663"/>
          </a:xfrm>
          <a:prstGeom prst="rect">
            <a:avLst/>
          </a:prstGeom>
          <a:noFill/>
        </p:spPr>
        <p:txBody>
          <a:bodyPr wrap="square" rtlCol="0">
            <a:spAutoFit/>
          </a:bodyPr>
          <a:lstStyle/>
          <a:p>
            <a:r>
              <a:rPr lang="zh-CN" altLang="en-US" sz="2000" smtClean="0"/>
              <a:t>残煤中形成椭圆形孔洞，将部分沥青质分子紧紧咬合，形成“锁和钥匙”的关系</a:t>
            </a:r>
            <a:endParaRPr lang="zh-CN" altLang="en-US" sz="2000" dirty="0"/>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2714612" y="2714620"/>
            <a:ext cx="2857520" cy="2786082"/>
          </a:xfrm>
          <a:prstGeom prst="roundRect">
            <a:avLst/>
          </a:prstGeom>
          <a:solidFill>
            <a:srgbClr val="B9DB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2714612" y="4572008"/>
            <a:ext cx="2857520" cy="928694"/>
          </a:xfrm>
          <a:prstGeom prst="roundRect">
            <a:avLst/>
          </a:prstGeom>
          <a:solidFill>
            <a:srgbClr val="B9DB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2714612" y="3643314"/>
            <a:ext cx="2857520" cy="928694"/>
          </a:xfrm>
          <a:prstGeom prst="roundRect">
            <a:avLst/>
          </a:prstGeom>
          <a:solidFill>
            <a:srgbClr val="98C5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latin typeface="宋体" pitchFamily="2" charset="-122"/>
                <a:ea typeface="宋体" pitchFamily="2" charset="-122"/>
              </a:rPr>
              <a:t>    优化后发生如下变化：</a:t>
            </a:r>
            <a:endParaRPr lang="en-US" altLang="zh-CN" sz="2000" smtClean="0"/>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27" name="文本框 11"/>
          <p:cNvSpPr txBox="1"/>
          <p:nvPr/>
        </p:nvSpPr>
        <p:spPr>
          <a:xfrm>
            <a:off x="2857488" y="3714752"/>
            <a:ext cx="2643206" cy="707886"/>
          </a:xfrm>
          <a:prstGeom prst="rect">
            <a:avLst/>
          </a:prstGeom>
          <a:noFill/>
        </p:spPr>
        <p:txBody>
          <a:bodyPr wrap="square" rtlCol="0">
            <a:spAutoFit/>
          </a:bodyPr>
          <a:lstStyle/>
          <a:p>
            <a:pPr algn="dist"/>
            <a:r>
              <a:rPr lang="zh-CN" altLang="en-US" sz="2000" smtClean="0">
                <a:latin typeface="宋体" pitchFamily="2" charset="-122"/>
                <a:ea typeface="宋体" pitchFamily="2" charset="-122"/>
              </a:rPr>
              <a:t>芳香层片平行排列增多</a:t>
            </a:r>
            <a:endParaRPr lang="zh-CN" altLang="en-US" sz="2000" dirty="0">
              <a:latin typeface="宋体" pitchFamily="2" charset="-122"/>
              <a:ea typeface="宋体" pitchFamily="2" charset="-122"/>
            </a:endParaRPr>
          </a:p>
        </p:txBody>
      </p:sp>
      <p:sp>
        <p:nvSpPr>
          <p:cNvPr id="29" name="文本框 13"/>
          <p:cNvSpPr txBox="1"/>
          <p:nvPr/>
        </p:nvSpPr>
        <p:spPr>
          <a:xfrm>
            <a:off x="2857488" y="4786322"/>
            <a:ext cx="2571768" cy="400110"/>
          </a:xfrm>
          <a:prstGeom prst="rect">
            <a:avLst/>
          </a:prstGeom>
          <a:noFill/>
        </p:spPr>
        <p:txBody>
          <a:bodyPr wrap="square" rtlCol="0">
            <a:spAutoFit/>
          </a:bodyPr>
          <a:lstStyle/>
          <a:p>
            <a:pPr algn="dist"/>
            <a:r>
              <a:rPr lang="zh-CN" altLang="en-US" sz="2000" smtClean="0">
                <a:latin typeface="宋体" pitchFamily="2" charset="-122"/>
                <a:ea typeface="宋体" pitchFamily="2" charset="-122"/>
              </a:rPr>
              <a:t>芳香层片较大扭转</a:t>
            </a:r>
            <a:endParaRPr lang="zh-CN" altLang="en-US" sz="2000" dirty="0">
              <a:latin typeface="宋体" pitchFamily="2" charset="-122"/>
              <a:ea typeface="宋体" pitchFamily="2" charset="-122"/>
            </a:endParaRPr>
          </a:p>
        </p:txBody>
      </p:sp>
      <p:sp>
        <p:nvSpPr>
          <p:cNvPr id="32" name="文本框 16"/>
          <p:cNvSpPr txBox="1"/>
          <p:nvPr/>
        </p:nvSpPr>
        <p:spPr>
          <a:xfrm>
            <a:off x="6677050" y="1928802"/>
            <a:ext cx="2466950" cy="3785652"/>
          </a:xfrm>
          <a:prstGeom prst="rect">
            <a:avLst/>
          </a:prstGeom>
          <a:noFill/>
        </p:spPr>
        <p:txBody>
          <a:bodyPr wrap="square" rtlCol="0">
            <a:spAutoFit/>
          </a:bodyPr>
          <a:lstStyle/>
          <a:p>
            <a:r>
              <a:rPr lang="zh-CN" altLang="en-US" sz="2000" smtClean="0"/>
              <a:t>中等变质程度煤中的平行排列包括大分子与大分子之间、大分子与小分子之间以及小分子与小分子之间的平行排列。这种平行排列使得分子间的碳碳相互作用最小化，超分子构型变化是为了满足这种相互作用。</a:t>
            </a:r>
            <a:endParaRPr lang="zh-CN" altLang="en-US" sz="2000" dirty="0"/>
          </a:p>
        </p:txBody>
      </p:sp>
      <p:sp>
        <p:nvSpPr>
          <p:cNvPr id="34" name="文本框 18"/>
          <p:cNvSpPr txBox="1"/>
          <p:nvPr/>
        </p:nvSpPr>
        <p:spPr>
          <a:xfrm>
            <a:off x="0" y="1643050"/>
            <a:ext cx="2466950" cy="1015663"/>
          </a:xfrm>
          <a:prstGeom prst="rect">
            <a:avLst/>
          </a:prstGeom>
          <a:noFill/>
        </p:spPr>
        <p:txBody>
          <a:bodyPr wrap="square" rtlCol="0">
            <a:spAutoFit/>
          </a:bodyPr>
          <a:lstStyle/>
          <a:p>
            <a:r>
              <a:rPr lang="zh-CN" altLang="en-US" sz="2000" smtClean="0"/>
              <a:t>受脂肪侧链的影响，也可能受到周围芳香结构影响</a:t>
            </a:r>
            <a:endParaRPr lang="zh-CN" altLang="en-US" sz="2000" dirty="0"/>
          </a:p>
        </p:txBody>
      </p:sp>
      <p:cxnSp>
        <p:nvCxnSpPr>
          <p:cNvPr id="35" name="直接连接符 34"/>
          <p:cNvCxnSpPr/>
          <p:nvPr/>
        </p:nvCxnSpPr>
        <p:spPr>
          <a:xfrm flipV="1">
            <a:off x="2143108" y="2192082"/>
            <a:ext cx="1057291" cy="22472"/>
          </a:xfrm>
          <a:prstGeom prst="line">
            <a:avLst/>
          </a:prstGeom>
          <a:ln w="12700">
            <a:solidFill>
              <a:srgbClr val="98C544"/>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5500694" y="4071942"/>
            <a:ext cx="1179941" cy="1"/>
          </a:xfrm>
          <a:prstGeom prst="line">
            <a:avLst/>
          </a:prstGeom>
          <a:ln w="12700">
            <a:solidFill>
              <a:srgbClr val="B9DB9E"/>
            </a:solidFill>
          </a:ln>
        </p:spPr>
        <p:style>
          <a:lnRef idx="1">
            <a:schemeClr val="accent1"/>
          </a:lnRef>
          <a:fillRef idx="0">
            <a:schemeClr val="accent1"/>
          </a:fillRef>
          <a:effectRef idx="0">
            <a:schemeClr val="accent1"/>
          </a:effectRef>
          <a:fontRef idx="minor">
            <a:schemeClr val="tx1"/>
          </a:fontRef>
        </p:style>
      </p:cxnSp>
      <p:sp>
        <p:nvSpPr>
          <p:cNvPr id="40" name="文本框 11"/>
          <p:cNvSpPr txBox="1"/>
          <p:nvPr/>
        </p:nvSpPr>
        <p:spPr>
          <a:xfrm>
            <a:off x="2857488" y="2786058"/>
            <a:ext cx="2643206" cy="707886"/>
          </a:xfrm>
          <a:prstGeom prst="rect">
            <a:avLst/>
          </a:prstGeom>
          <a:noFill/>
        </p:spPr>
        <p:txBody>
          <a:bodyPr wrap="square" rtlCol="0">
            <a:spAutoFit/>
          </a:bodyPr>
          <a:lstStyle/>
          <a:p>
            <a:pPr algn="dist"/>
            <a:r>
              <a:rPr lang="zh-CN" altLang="en-US" sz="2000" smtClean="0">
                <a:latin typeface="宋体" pitchFamily="2" charset="-122"/>
                <a:ea typeface="宋体" pitchFamily="2" charset="-122"/>
              </a:rPr>
              <a:t>芳香层片平行排列增多</a:t>
            </a:r>
            <a:endParaRPr lang="zh-CN" altLang="en-US" sz="2000" dirty="0">
              <a:latin typeface="宋体" pitchFamily="2" charset="-122"/>
              <a:ea typeface="宋体" pitchFamily="2" charset="-122"/>
            </a:endParaRPr>
          </a:p>
        </p:txBody>
      </p:sp>
      <p:sp>
        <p:nvSpPr>
          <p:cNvPr id="42" name="圆角矩形 41"/>
          <p:cNvSpPr/>
          <p:nvPr/>
        </p:nvSpPr>
        <p:spPr>
          <a:xfrm>
            <a:off x="2714612" y="1785926"/>
            <a:ext cx="2857520" cy="928694"/>
          </a:xfrm>
          <a:prstGeom prst="roundRect">
            <a:avLst/>
          </a:prstGeom>
          <a:solidFill>
            <a:srgbClr val="98C5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1"/>
          <p:cNvSpPr txBox="1"/>
          <p:nvPr/>
        </p:nvSpPr>
        <p:spPr>
          <a:xfrm>
            <a:off x="2857488" y="1857364"/>
            <a:ext cx="2643206" cy="707886"/>
          </a:xfrm>
          <a:prstGeom prst="rect">
            <a:avLst/>
          </a:prstGeom>
          <a:noFill/>
        </p:spPr>
        <p:txBody>
          <a:bodyPr wrap="square" rtlCol="0">
            <a:spAutoFit/>
          </a:bodyPr>
          <a:lstStyle/>
          <a:p>
            <a:pPr algn="dist"/>
            <a:r>
              <a:rPr lang="zh-CN" altLang="en-US" sz="2000" smtClean="0">
                <a:latin typeface="宋体" pitchFamily="2" charset="-122"/>
                <a:ea typeface="宋体" pitchFamily="2" charset="-122"/>
              </a:rPr>
              <a:t>部分芳香层片弯曲变形</a:t>
            </a:r>
            <a:endParaRPr lang="zh-CN" altLang="en-US" sz="2000" dirty="0">
              <a:latin typeface="宋体" pitchFamily="2" charset="-122"/>
              <a:ea typeface="宋体"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latin typeface="宋体" pitchFamily="2" charset="-122"/>
                <a:ea typeface="宋体" pitchFamily="2" charset="-122"/>
              </a:rPr>
              <a:t>    超分子构型的能量中以非成键能中的范德华能最大，其次为价电子能中的键伸缩能和键角能，说明非成键能在超分子中起非常重要的作用，尤以范德华能最为显著。</a:t>
            </a:r>
            <a:endParaRPr lang="en-US" altLang="zh-CN" sz="2000" smtClean="0">
              <a:latin typeface="宋体" pitchFamily="2" charset="-122"/>
              <a:ea typeface="宋体" pitchFamily="2" charset="-122"/>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氢键能与存在的含氧官能团有关，残煤单分子含氧官能团较沥青质少的少，其分子内氢键能为</a:t>
            </a:r>
            <a:r>
              <a:rPr lang="en-US" sz="2000" smtClean="0"/>
              <a:t>0</a:t>
            </a:r>
            <a:r>
              <a:rPr lang="zh-CN" altLang="en-US" sz="2000" smtClean="0"/>
              <a:t>，而沥青质单分子氢键能达</a:t>
            </a:r>
            <a:r>
              <a:rPr lang="en-US" sz="2000" smtClean="0"/>
              <a:t>-2.93kcal/mol</a:t>
            </a:r>
            <a:r>
              <a:rPr lang="zh-CN" altLang="en-US" sz="2000" smtClean="0"/>
              <a:t>，沥青质分子加入</a:t>
            </a:r>
            <a:r>
              <a:rPr lang="en-US" sz="2000" smtClean="0"/>
              <a:t>5</a:t>
            </a:r>
            <a:r>
              <a:rPr lang="zh-CN" altLang="en-US" sz="2000" smtClean="0"/>
              <a:t>残煤系统后，其中的氧可与残煤和沥青质分子形成分子间氢键能和分子内氢键能，而</a:t>
            </a:r>
            <a:r>
              <a:rPr lang="en-US" sz="2000" smtClean="0"/>
              <a:t>5</a:t>
            </a:r>
            <a:r>
              <a:rPr lang="zh-CN" altLang="en-US" sz="2000" smtClean="0"/>
              <a:t>残煤之间只能形成分子间氢键。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graphicFrame>
        <p:nvGraphicFramePr>
          <p:cNvPr id="21" name="表格 20"/>
          <p:cNvGraphicFramePr>
            <a:graphicFrameLocks noGrp="1"/>
          </p:cNvGraphicFramePr>
          <p:nvPr/>
        </p:nvGraphicFramePr>
        <p:xfrm>
          <a:off x="500034" y="2071678"/>
          <a:ext cx="8215370" cy="2214578"/>
        </p:xfrm>
        <a:graphic>
          <a:graphicData uri="http://schemas.openxmlformats.org/drawingml/2006/table">
            <a:tbl>
              <a:tblPr/>
              <a:tblGrid>
                <a:gridCol w="900590"/>
                <a:gridCol w="1071710"/>
                <a:gridCol w="900590"/>
                <a:gridCol w="900590"/>
                <a:gridCol w="815430"/>
                <a:gridCol w="815430"/>
                <a:gridCol w="900590"/>
                <a:gridCol w="955220"/>
                <a:gridCol w="955220"/>
              </a:tblGrid>
              <a:tr h="656496">
                <a:tc rowSpan="2">
                  <a:txBody>
                    <a:bodyPr/>
                    <a:lstStyle/>
                    <a:p>
                      <a:pPr algn="ctr">
                        <a:spcAft>
                          <a:spcPts val="0"/>
                        </a:spcAft>
                      </a:pPr>
                      <a:endParaRPr lang="en-US" sz="1400" kern="100">
                        <a:latin typeface="Times New Roman"/>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400" i="1" kern="100">
                          <a:latin typeface="Times New Roman"/>
                          <a:ea typeface="宋体"/>
                          <a:cs typeface="Times New Roman"/>
                        </a:rPr>
                        <a:t>E</a:t>
                      </a:r>
                      <a:endParaRPr lang="zh-CN" sz="1400" kern="100">
                        <a:latin typeface="Calibri"/>
                        <a:ea typeface="宋体"/>
                        <a:cs typeface="Times New Roman"/>
                      </a:endParaRPr>
                    </a:p>
                    <a:p>
                      <a:pPr algn="ctr">
                        <a:spcAft>
                          <a:spcPts val="0"/>
                        </a:spcAft>
                      </a:pPr>
                      <a:r>
                        <a:rPr lang="zh-CN" sz="1400" kern="100">
                          <a:latin typeface="Times New Roman"/>
                          <a:ea typeface="宋体"/>
                          <a:cs typeface="Times New Roman"/>
                        </a:rPr>
                        <a:t>（</a:t>
                      </a:r>
                      <a:r>
                        <a:rPr lang="en-US" sz="1400" kern="100">
                          <a:latin typeface="Times New Roman"/>
                          <a:ea typeface="宋体"/>
                          <a:cs typeface="Times New Roman"/>
                        </a:rPr>
                        <a:t>kcal/mol</a:t>
                      </a:r>
                      <a:r>
                        <a:rPr lang="zh-CN" sz="1400" kern="100">
                          <a:latin typeface="Times New Roman"/>
                          <a:ea typeface="宋体"/>
                          <a:cs typeface="Times New Roman"/>
                        </a:rPr>
                        <a:t>）</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spcAft>
                          <a:spcPts val="0"/>
                        </a:spcAft>
                      </a:pPr>
                      <a:endParaRPr lang="zh-CN" sz="1400" kern="100">
                        <a:latin typeface="Calibri"/>
                        <a:ea typeface="宋体"/>
                        <a:cs typeface="Times New Roman"/>
                      </a:endParaRPr>
                    </a:p>
                    <a:p>
                      <a:r>
                        <a:rPr lang="en-US" sz="1400" i="1" kern="100">
                          <a:latin typeface="Times New Roman"/>
                          <a:ea typeface="宋体"/>
                          <a:cs typeface="Times New Roman"/>
                        </a:rPr>
                        <a:t>E</a:t>
                      </a:r>
                      <a:r>
                        <a:rPr lang="en-US" sz="1400" kern="100" baseline="-25000">
                          <a:latin typeface="Times New Roman"/>
                          <a:ea typeface="宋体"/>
                          <a:cs typeface="Times New Roman"/>
                        </a:rPr>
                        <a:t>V</a:t>
                      </a:r>
                      <a:r>
                        <a:rPr lang="zh-CN" sz="1400" kern="100">
                          <a:latin typeface="Times New Roman"/>
                          <a:ea typeface="宋体"/>
                          <a:cs typeface="Times New Roman"/>
                        </a:rPr>
                        <a:t>（</a:t>
                      </a:r>
                      <a:r>
                        <a:rPr lang="en-US" sz="1400" kern="100">
                          <a:latin typeface="Times New Roman"/>
                          <a:ea typeface="宋体"/>
                          <a:cs typeface="Times New Roman"/>
                        </a:rPr>
                        <a:t>kcal/mol</a:t>
                      </a:r>
                      <a:r>
                        <a:rPr lang="zh-CN" sz="1400" kern="100">
                          <a:latin typeface="Times New Roman"/>
                          <a:ea typeface="宋体"/>
                          <a:cs typeface="Times New Roman"/>
                        </a:rPr>
                        <a:t>）</a:t>
                      </a:r>
                      <a:r>
                        <a:rPr lang="zh-CN" sz="1400" kern="100">
                          <a:latin typeface="Calibri"/>
                          <a:ea typeface="宋体"/>
                          <a:cs typeface="Times New Roman"/>
                        </a:rPr>
                        <a:t> </a:t>
                      </a: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N</a:t>
                      </a:r>
                      <a:r>
                        <a:rPr lang="zh-CN" sz="1400" kern="100">
                          <a:latin typeface="Times New Roman"/>
                          <a:ea typeface="宋体"/>
                          <a:cs typeface="Times New Roman"/>
                        </a:rPr>
                        <a:t>（</a:t>
                      </a:r>
                      <a:r>
                        <a:rPr lang="en-US" sz="1400" kern="100">
                          <a:latin typeface="Times New Roman"/>
                          <a:ea typeface="宋体"/>
                          <a:cs typeface="Times New Roman"/>
                        </a:rPr>
                        <a:t>kcal/mol</a:t>
                      </a:r>
                      <a:r>
                        <a:rPr lang="zh-CN" sz="1400" kern="100">
                          <a:latin typeface="Times New Roman"/>
                          <a:ea typeface="宋体"/>
                          <a:cs typeface="Times New Roman"/>
                        </a:rPr>
                        <a:t>）</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314876">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B</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A</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T</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I</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H</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V</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3350" algn="just">
                        <a:spcAft>
                          <a:spcPts val="0"/>
                        </a:spcAft>
                      </a:pPr>
                      <a:r>
                        <a:rPr lang="en-US" sz="1400" i="1" kern="100">
                          <a:latin typeface="Times New Roman"/>
                          <a:ea typeface="宋体"/>
                          <a:cs typeface="Times New Roman"/>
                        </a:rPr>
                        <a:t>E</a:t>
                      </a:r>
                      <a:r>
                        <a:rPr lang="en-US" sz="1400" kern="100" baseline="-25000">
                          <a:latin typeface="Times New Roman"/>
                          <a:ea typeface="宋体"/>
                          <a:cs typeface="Times New Roman"/>
                        </a:rPr>
                        <a:t>E</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1603">
                <a:tc>
                  <a:txBody>
                    <a:bodyPr/>
                    <a:lstStyle/>
                    <a:p>
                      <a:pPr marL="0" algn="ctr" defTabSz="914400" rtl="0" eaLnBrk="1" latinLnBrk="0" hangingPunct="1">
                        <a:spcAft>
                          <a:spcPts val="0"/>
                        </a:spcAft>
                      </a:pPr>
                      <a:r>
                        <a:rPr lang="en-US" altLang="zh-CN" sz="1400" i="0" kern="100" smtClean="0">
                          <a:solidFill>
                            <a:schemeClr val="tx1"/>
                          </a:solidFill>
                          <a:latin typeface="Times New Roman"/>
                          <a:ea typeface="宋体"/>
                          <a:cs typeface="Times New Roman"/>
                        </a:rPr>
                        <a:t>Residues</a:t>
                      </a:r>
                      <a:endParaRPr lang="zh-CN" altLang="zh-CN" sz="1400" i="0" kern="100" smtClean="0">
                        <a:solidFill>
                          <a:schemeClr val="tx1"/>
                        </a:solidFill>
                        <a:latin typeface="Times New Roman"/>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133862.088</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45594.301</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11953.322</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4774.485</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1432.465</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-4.026</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70090.182</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latin typeface="Times New Roman"/>
                          <a:ea typeface="宋体"/>
                          <a:cs typeface="Times New Roman"/>
                        </a:rPr>
                        <a:t>21.359</a:t>
                      </a:r>
                      <a:endParaRPr lang="zh-CN" sz="1400" kern="100">
                        <a:latin typeface="Calibri"/>
                        <a:ea typeface="宋体"/>
                        <a:cs typeface="Times New Roman"/>
                      </a:endParaRPr>
                    </a:p>
                  </a:txBody>
                  <a:tcPr marL="64382" marR="64382" marT="0" marB="0" anchor="ctr">
                    <a:lnL>
                      <a:noFill/>
                    </a:lnL>
                    <a:lnR>
                      <a:noFill/>
                    </a:lnR>
                    <a:lnT w="12700" cap="flat" cmpd="sng" algn="ctr">
                      <a:solidFill>
                        <a:srgbClr val="000000"/>
                      </a:solidFill>
                      <a:prstDash val="solid"/>
                      <a:round/>
                      <a:headEnd type="none" w="med" len="med"/>
                      <a:tailEnd type="none" w="med" len="med"/>
                    </a:lnT>
                    <a:lnB>
                      <a:noFill/>
                    </a:lnB>
                  </a:tcPr>
                </a:tc>
              </a:tr>
              <a:tr h="621603">
                <a:tc>
                  <a:txBody>
                    <a:bodyPr/>
                    <a:lstStyle/>
                    <a:p>
                      <a:pPr marL="0" algn="ctr" defTabSz="914400" rtl="0" eaLnBrk="1" latinLnBrk="0" hangingPunct="1">
                        <a:spcAft>
                          <a:spcPts val="0"/>
                        </a:spcAft>
                      </a:pPr>
                      <a:r>
                        <a:rPr lang="en-US" altLang="zh-CN" sz="1400" i="0" kern="100" smtClean="0">
                          <a:solidFill>
                            <a:schemeClr val="tx1"/>
                          </a:solidFill>
                          <a:latin typeface="Times New Roman"/>
                          <a:ea typeface="宋体"/>
                          <a:cs typeface="Times New Roman"/>
                        </a:rPr>
                        <a:t>Asphaltene</a:t>
                      </a:r>
                      <a:endParaRPr lang="zh-CN" altLang="zh-CN" sz="1400" i="0" kern="100" smtClean="0">
                        <a:solidFill>
                          <a:schemeClr val="tx1"/>
                        </a:solidFill>
                        <a:latin typeface="Times New Roman"/>
                        <a:ea typeface="宋体"/>
                        <a:cs typeface="Times New Roman"/>
                      </a:endParaRPr>
                    </a:p>
                  </a:txBody>
                  <a:tcPr marL="64382" marR="6438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133532.989</a:t>
                      </a:r>
                      <a:endParaRPr lang="zh-CN" sz="1400" kern="100">
                        <a:latin typeface="Calibri"/>
                        <a:ea typeface="宋体"/>
                        <a:cs typeface="Times New Roman"/>
                      </a:endParaRPr>
                    </a:p>
                  </a:txBody>
                  <a:tcPr marL="64382" marR="6438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44349.778</a:t>
                      </a:r>
                      <a:endParaRPr lang="zh-CN" sz="1400" kern="100">
                        <a:latin typeface="Calibri"/>
                        <a:ea typeface="宋体"/>
                        <a:cs typeface="Times New Roman"/>
                      </a:endParaRPr>
                    </a:p>
                  </a:txBody>
                  <a:tcPr marL="64382" marR="6438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7872.299</a:t>
                      </a:r>
                      <a:endParaRPr lang="zh-CN" sz="1400" kern="100">
                        <a:latin typeface="Calibri"/>
                        <a:ea typeface="宋体"/>
                        <a:cs typeface="Times New Roman"/>
                      </a:endParaRPr>
                    </a:p>
                  </a:txBody>
                  <a:tcPr marL="64382" marR="6438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3536.581</a:t>
                      </a:r>
                      <a:endParaRPr lang="zh-CN" sz="1400" kern="100">
                        <a:latin typeface="Calibri"/>
                        <a:ea typeface="宋体"/>
                        <a:cs typeface="Times New Roman"/>
                      </a:endParaRPr>
                    </a:p>
                  </a:txBody>
                  <a:tcPr marL="64382" marR="6438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1058.936</a:t>
                      </a:r>
                      <a:endParaRPr lang="zh-CN" sz="1400" kern="100">
                        <a:latin typeface="Calibri"/>
                        <a:ea typeface="宋体"/>
                        <a:cs typeface="Times New Roman"/>
                      </a:endParaRPr>
                    </a:p>
                  </a:txBody>
                  <a:tcPr marL="64382" marR="6438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-0.272</a:t>
                      </a:r>
                      <a:endParaRPr lang="zh-CN" sz="1400" kern="100">
                        <a:latin typeface="Calibri"/>
                        <a:ea typeface="宋体"/>
                        <a:cs typeface="Times New Roman"/>
                      </a:endParaRPr>
                    </a:p>
                  </a:txBody>
                  <a:tcPr marL="64382" marR="6438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76730.842</a:t>
                      </a:r>
                      <a:endParaRPr lang="zh-CN" sz="1400" kern="100">
                        <a:latin typeface="Calibri"/>
                        <a:ea typeface="宋体"/>
                        <a:cs typeface="Times New Roman"/>
                      </a:endParaRPr>
                    </a:p>
                  </a:txBody>
                  <a:tcPr marL="64382" marR="6438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cs typeface="Times New Roman"/>
                        </a:rPr>
                        <a:t>-15.883</a:t>
                      </a:r>
                      <a:endParaRPr lang="zh-CN" sz="1400" kern="100">
                        <a:latin typeface="Calibri"/>
                        <a:ea typeface="宋体"/>
                        <a:cs typeface="Times New Roman"/>
                      </a:endParaRPr>
                    </a:p>
                  </a:txBody>
                  <a:tcPr marL="64382" marR="64382"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46081" name="文本框 33"/>
          <p:cNvSpPr txBox="1">
            <a:spLocks noChangeArrowheads="1"/>
          </p:cNvSpPr>
          <p:nvPr/>
        </p:nvSpPr>
        <p:spPr bwMode="auto">
          <a:xfrm>
            <a:off x="2593975" y="184150"/>
            <a:ext cx="90488" cy="9048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latin typeface="宋体" pitchFamily="2" charset="-122"/>
                <a:ea typeface="宋体" pitchFamily="2" charset="-122"/>
              </a:rPr>
              <a:t>        </a:t>
            </a: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r>
              <a:rPr lang="zh-CN" altLang="en-US" sz="2000" smtClean="0">
                <a:latin typeface="宋体" pitchFamily="2" charset="-122"/>
                <a:ea typeface="宋体" pitchFamily="2" charset="-122"/>
              </a:rPr>
              <a:t>原煤构型在周期边界条件下的密度为</a:t>
            </a:r>
            <a:r>
              <a:rPr lang="en-US" sz="2000" smtClean="0">
                <a:latin typeface="宋体" pitchFamily="2" charset="-122"/>
                <a:ea typeface="宋体" pitchFamily="2" charset="-122"/>
              </a:rPr>
              <a:t>1.35g/cm</a:t>
            </a:r>
            <a:r>
              <a:rPr lang="en-US" sz="2000" baseline="30000" smtClean="0">
                <a:latin typeface="宋体" pitchFamily="2" charset="-122"/>
                <a:ea typeface="宋体" pitchFamily="2" charset="-122"/>
              </a:rPr>
              <a:t>3</a:t>
            </a:r>
            <a:r>
              <a:rPr lang="zh-CN" altLang="en-US" sz="2000" smtClean="0">
                <a:latin typeface="宋体" pitchFamily="2" charset="-122"/>
                <a:ea typeface="宋体" pitchFamily="2" charset="-122"/>
              </a:rPr>
              <a:t>，残煤构型在周期边界条件下的密度为</a:t>
            </a:r>
            <a:r>
              <a:rPr lang="en-US" sz="2000" smtClean="0">
                <a:latin typeface="宋体" pitchFamily="2" charset="-122"/>
                <a:ea typeface="宋体" pitchFamily="2" charset="-122"/>
              </a:rPr>
              <a:t>1.40g/cm</a:t>
            </a:r>
            <a:r>
              <a:rPr lang="en-US" sz="2000" baseline="30000" smtClean="0">
                <a:latin typeface="宋体" pitchFamily="2" charset="-122"/>
                <a:ea typeface="宋体" pitchFamily="2" charset="-122"/>
              </a:rPr>
              <a:t>3</a:t>
            </a:r>
            <a:r>
              <a:rPr lang="zh-CN" altLang="en-US" sz="2000" smtClean="0">
                <a:latin typeface="宋体" pitchFamily="2" charset="-122"/>
                <a:ea typeface="宋体" pitchFamily="2" charset="-122"/>
              </a:rPr>
              <a:t>，原煤与残煤的实测密度值为</a:t>
            </a:r>
            <a:r>
              <a:rPr lang="en-US" sz="2000" smtClean="0">
                <a:latin typeface="宋体" pitchFamily="2" charset="-122"/>
                <a:ea typeface="宋体" pitchFamily="2" charset="-122"/>
              </a:rPr>
              <a:t>1.38 g/cm</a:t>
            </a:r>
            <a:r>
              <a:rPr lang="en-US" sz="2000" baseline="30000" smtClean="0">
                <a:latin typeface="宋体" pitchFamily="2" charset="-122"/>
                <a:ea typeface="宋体" pitchFamily="2" charset="-122"/>
              </a:rPr>
              <a:t>3</a:t>
            </a:r>
            <a:r>
              <a:rPr lang="zh-CN" altLang="en-US" sz="2000" smtClean="0">
                <a:latin typeface="宋体" pitchFamily="2" charset="-122"/>
                <a:ea typeface="宋体" pitchFamily="2" charset="-122"/>
              </a:rPr>
              <a:t>和</a:t>
            </a:r>
            <a:r>
              <a:rPr lang="en-US" sz="2000" smtClean="0">
                <a:latin typeface="宋体" pitchFamily="2" charset="-122"/>
                <a:ea typeface="宋体" pitchFamily="2" charset="-122"/>
              </a:rPr>
              <a:t>1.46 g/cm</a:t>
            </a:r>
            <a:r>
              <a:rPr lang="en-US" sz="2000" baseline="30000" smtClean="0">
                <a:latin typeface="宋体" pitchFamily="2" charset="-122"/>
                <a:ea typeface="宋体" pitchFamily="2" charset="-122"/>
              </a:rPr>
              <a:t>3</a:t>
            </a:r>
            <a:r>
              <a:rPr lang="zh-CN" altLang="en-US" sz="2000" smtClean="0">
                <a:latin typeface="宋体" pitchFamily="2" charset="-122"/>
                <a:ea typeface="宋体" pitchFamily="2" charset="-122"/>
              </a:rPr>
              <a:t>，与模拟值接近，因此认为此次模拟是合理的。</a:t>
            </a:r>
            <a:endParaRPr lang="en-US" altLang="zh-CN" sz="2000" smtClean="0">
              <a:latin typeface="宋体" pitchFamily="2" charset="-122"/>
              <a:ea typeface="宋体" pitchFamily="2" charset="-122"/>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111618" name="图片 57" descr="Graph1"/>
          <p:cNvPicPr>
            <a:picLocks noChangeAspect="1" noChangeArrowheads="1"/>
          </p:cNvPicPr>
          <p:nvPr/>
        </p:nvPicPr>
        <p:blipFill>
          <a:blip r:embed="rId3"/>
          <a:srcRect/>
          <a:stretch>
            <a:fillRect/>
          </a:stretch>
        </p:blipFill>
        <p:spPr bwMode="auto">
          <a:xfrm>
            <a:off x="0" y="1142983"/>
            <a:ext cx="4143372" cy="2975548"/>
          </a:xfrm>
          <a:prstGeom prst="rect">
            <a:avLst/>
          </a:prstGeom>
          <a:noFill/>
          <a:ln w="9525">
            <a:noFill/>
            <a:miter lim="800000"/>
            <a:headEnd/>
            <a:tailEnd/>
          </a:ln>
        </p:spPr>
      </p:pic>
      <p:pic>
        <p:nvPicPr>
          <p:cNvPr id="111619" name="图片 58" descr="Graph1"/>
          <p:cNvPicPr>
            <a:picLocks noChangeAspect="1" noChangeArrowheads="1"/>
          </p:cNvPicPr>
          <p:nvPr/>
        </p:nvPicPr>
        <p:blipFill>
          <a:blip r:embed="rId4"/>
          <a:srcRect/>
          <a:stretch>
            <a:fillRect/>
          </a:stretch>
        </p:blipFill>
        <p:spPr bwMode="auto">
          <a:xfrm>
            <a:off x="5199451" y="1214422"/>
            <a:ext cx="3944549" cy="2857520"/>
          </a:xfrm>
          <a:prstGeom prst="rect">
            <a:avLst/>
          </a:prstGeom>
          <a:noFill/>
          <a:ln w="9525">
            <a:noFill/>
            <a:miter lim="800000"/>
            <a:headEnd/>
            <a:tailEnd/>
          </a:ln>
        </p:spPr>
      </p:pic>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
          <p:cNvSpPr txBox="1"/>
          <p:nvPr/>
        </p:nvSpPr>
        <p:spPr>
          <a:xfrm>
            <a:off x="214282" y="3071810"/>
            <a:ext cx="8929718" cy="646331"/>
          </a:xfrm>
          <a:prstGeom prst="rect">
            <a:avLst/>
          </a:prstGeom>
          <a:noFill/>
        </p:spPr>
        <p:txBody>
          <a:bodyPr wrap="square" rtlCol="0">
            <a:spAutoFit/>
          </a:bodyPr>
          <a:lstStyle/>
          <a:p>
            <a:pPr algn="dist"/>
            <a:r>
              <a:rPr lang="en-US" altLang="zh-CN" sz="3600" smtClean="0">
                <a:solidFill>
                  <a:srgbClr val="181717"/>
                </a:solidFill>
                <a:latin typeface="楷体" pitchFamily="49" charset="-122"/>
                <a:ea typeface="楷体" pitchFamily="49" charset="-122"/>
              </a:rPr>
              <a:t>03 </a:t>
            </a:r>
            <a:r>
              <a:rPr lang="zh-CN" altLang="en-US" sz="3600" smtClean="0">
                <a:solidFill>
                  <a:srgbClr val="181717"/>
                </a:solidFill>
                <a:latin typeface="楷体" pitchFamily="49" charset="-122"/>
                <a:ea typeface="楷体" pitchFamily="49" charset="-122"/>
              </a:rPr>
              <a:t>超分子结构模型对</a:t>
            </a:r>
            <a:r>
              <a:rPr lang="en-US" altLang="zh-CN" sz="3600" smtClean="0">
                <a:solidFill>
                  <a:srgbClr val="181717"/>
                </a:solidFill>
                <a:latin typeface="楷体" pitchFamily="49" charset="-122"/>
                <a:ea typeface="楷体" pitchFamily="49" charset="-122"/>
              </a:rPr>
              <a:t>CH</a:t>
            </a:r>
            <a:r>
              <a:rPr lang="en-US" altLang="zh-CN" sz="3600" baseline="-25000" smtClean="0">
                <a:solidFill>
                  <a:srgbClr val="181717"/>
                </a:solidFill>
                <a:latin typeface="楷体" pitchFamily="49" charset="-122"/>
                <a:ea typeface="楷体" pitchFamily="49" charset="-122"/>
              </a:rPr>
              <a:t>4</a:t>
            </a:r>
            <a:r>
              <a:rPr lang="zh-CN" altLang="en-US" sz="3600" smtClean="0">
                <a:solidFill>
                  <a:srgbClr val="181717"/>
                </a:solidFill>
                <a:latin typeface="楷体" pitchFamily="49" charset="-122"/>
                <a:ea typeface="楷体" pitchFamily="49" charset="-122"/>
              </a:rPr>
              <a:t>、</a:t>
            </a:r>
            <a:r>
              <a:rPr lang="en-US" altLang="zh-CN" sz="3600" smtClean="0">
                <a:solidFill>
                  <a:srgbClr val="181717"/>
                </a:solidFill>
                <a:latin typeface="楷体" pitchFamily="49" charset="-122"/>
                <a:ea typeface="楷体" pitchFamily="49" charset="-122"/>
              </a:rPr>
              <a:t>CO</a:t>
            </a:r>
            <a:r>
              <a:rPr lang="en-US" altLang="zh-CN" sz="3600" baseline="-25000" smtClean="0">
                <a:solidFill>
                  <a:srgbClr val="181717"/>
                </a:solidFill>
                <a:latin typeface="楷体" pitchFamily="49" charset="-122"/>
                <a:ea typeface="楷体" pitchFamily="49" charset="-122"/>
              </a:rPr>
              <a:t>2</a:t>
            </a:r>
            <a:r>
              <a:rPr lang="zh-CN" altLang="en-US" sz="3600" smtClean="0">
                <a:solidFill>
                  <a:srgbClr val="181717"/>
                </a:solidFill>
                <a:latin typeface="楷体" pitchFamily="49" charset="-122"/>
                <a:ea typeface="楷体" pitchFamily="49" charset="-122"/>
              </a:rPr>
              <a:t>的饱和吸附</a:t>
            </a:r>
            <a:r>
              <a:rPr lang="en-US" altLang="zh-CN" sz="3600" smtClean="0">
                <a:solidFill>
                  <a:srgbClr val="181717"/>
                </a:solidFill>
                <a:latin typeface="楷体" pitchFamily="49" charset="-122"/>
                <a:ea typeface="楷体" pitchFamily="49" charset="-122"/>
              </a:rPr>
              <a:t> </a:t>
            </a:r>
            <a:endParaRPr lang="zh-CN" altLang="en-US" sz="3600" dirty="0">
              <a:solidFill>
                <a:srgbClr val="181717"/>
              </a:solidFill>
              <a:latin typeface="楷体" pitchFamily="49" charset="-122"/>
              <a:ea typeface="楷体" pitchFamily="49"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latin typeface="宋体" pitchFamily="2" charset="-122"/>
                <a:ea typeface="宋体" pitchFamily="2" charset="-122"/>
              </a:rPr>
              <a:t>        </a:t>
            </a: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latin typeface="宋体" pitchFamily="2" charset="-122"/>
              <a:ea typeface="宋体" pitchFamily="2" charset="-122"/>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1126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2641" name="对象 66"/>
          <p:cNvGraphicFramePr>
            <a:graphicFrameLocks noChangeAspect="1"/>
          </p:cNvGraphicFramePr>
          <p:nvPr/>
        </p:nvGraphicFramePr>
        <p:xfrm>
          <a:off x="0" y="857232"/>
          <a:ext cx="4071934" cy="2825153"/>
        </p:xfrm>
        <a:graphic>
          <a:graphicData uri="http://schemas.openxmlformats.org/presentationml/2006/ole">
            <p:oleObj spid="_x0000_s112641" name="Graph" r:id="rId4" imgW="2736450" imgH="2103228" progId="">
              <p:embed/>
            </p:oleObj>
          </a:graphicData>
        </a:graphic>
      </p:graphicFrame>
      <p:sp>
        <p:nvSpPr>
          <p:cNvPr id="1126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2643" name="对象 67"/>
          <p:cNvGraphicFramePr>
            <a:graphicFrameLocks noChangeAspect="1"/>
          </p:cNvGraphicFramePr>
          <p:nvPr/>
        </p:nvGraphicFramePr>
        <p:xfrm>
          <a:off x="4935400" y="857232"/>
          <a:ext cx="4208600" cy="2928958"/>
        </p:xfrm>
        <a:graphic>
          <a:graphicData uri="http://schemas.openxmlformats.org/presentationml/2006/ole">
            <p:oleObj spid="_x0000_s112643" name="Graph" r:id="rId5" imgW="2732670" imgH="2107002" progId="">
              <p:embed/>
            </p:oleObj>
          </a:graphicData>
        </a:graphic>
      </p:graphicFrame>
      <p:sp>
        <p:nvSpPr>
          <p:cNvPr id="11264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2645" name="对象 68"/>
          <p:cNvGraphicFramePr>
            <a:graphicFrameLocks noChangeAspect="1"/>
          </p:cNvGraphicFramePr>
          <p:nvPr/>
        </p:nvGraphicFramePr>
        <p:xfrm>
          <a:off x="0" y="3930256"/>
          <a:ext cx="4085225" cy="2927744"/>
        </p:xfrm>
        <a:graphic>
          <a:graphicData uri="http://schemas.openxmlformats.org/presentationml/2006/ole">
            <p:oleObj spid="_x0000_s112645" name="Graph" r:id="rId6" imgW="2742120" imgH="2151212" progId="">
              <p:embed/>
            </p:oleObj>
          </a:graphicData>
        </a:graphic>
      </p:graphicFrame>
      <p:sp>
        <p:nvSpPr>
          <p:cNvPr id="11264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2647" name="对象 69"/>
          <p:cNvGraphicFramePr>
            <a:graphicFrameLocks noChangeAspect="1"/>
          </p:cNvGraphicFramePr>
          <p:nvPr/>
        </p:nvGraphicFramePr>
        <p:xfrm>
          <a:off x="4924595" y="3929066"/>
          <a:ext cx="4219405" cy="2928934"/>
        </p:xfrm>
        <a:graphic>
          <a:graphicData uri="http://schemas.openxmlformats.org/presentationml/2006/ole">
            <p:oleObj spid="_x0000_s112647" name="Graph" r:id="rId7" imgW="2771010" imgH="2107541" progId="">
              <p:embed/>
            </p:oleObj>
          </a:graphicData>
        </a:graphic>
      </p:graphicFrame>
      <p:sp>
        <p:nvSpPr>
          <p:cNvPr id="12" name="TextBox 11"/>
          <p:cNvSpPr txBox="1"/>
          <p:nvPr/>
        </p:nvSpPr>
        <p:spPr>
          <a:xfrm>
            <a:off x="500034" y="285728"/>
            <a:ext cx="1415772"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400" kern="0" smtClean="0">
                <a:latin typeface="宋体" pitchFamily="2" charset="-122"/>
                <a:ea typeface="宋体" pitchFamily="2" charset="-122"/>
              </a:rPr>
              <a:t>饱和吸附</a:t>
            </a:r>
            <a:endParaRPr lang="zh-CN" altLang="en-US" sz="2400" kern="0" dirty="0" smtClean="0">
              <a:latin typeface="宋体" pitchFamily="2" charset="-122"/>
              <a:ea typeface="宋体"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par>
                          <p:cTn id="8" fill="hold">
                            <p:stCondLst>
                              <p:cond delay="300"/>
                            </p:stCondLst>
                            <p:childTnLst>
                              <p:par>
                                <p:cTn id="9" presetID="1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ppt_x</p:attrName>
                                        </p:attrNameLst>
                                      </p:cBhvr>
                                      <p:tavLst>
                                        <p:tav tm="0">
                                          <p:val>
                                            <p:strVal val="#ppt_x-#ppt_w*1.125000"/>
                                          </p:val>
                                        </p:tav>
                                        <p:tav tm="100000">
                                          <p:val>
                                            <p:strVal val="#ppt_x"/>
                                          </p:val>
                                        </p:tav>
                                      </p:tavLst>
                                    </p:anim>
                                    <p:animEffect transition="in" filter="wipe(righ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1</a:t>
            </a:r>
            <a:r>
              <a:rPr lang="zh-CN" altLang="en-US" sz="2000" smtClean="0">
                <a:latin typeface="Times New Roman" pitchFamily="18" charset="0"/>
                <a:cs typeface="Times New Roman" pitchFamily="18" charset="0"/>
              </a:rPr>
              <a:t>）</a:t>
            </a:r>
            <a:r>
              <a:rPr lang="en-US" sz="2000" i="1" smtClean="0">
                <a:latin typeface="Times New Roman" pitchFamily="18" charset="0"/>
                <a:cs typeface="Times New Roman" pitchFamily="18" charset="0"/>
              </a:rPr>
              <a:t>E</a:t>
            </a:r>
            <a:r>
              <a:rPr lang="en-US" sz="2000" baseline="-25000" smtClean="0">
                <a:latin typeface="Times New Roman" pitchFamily="18" charset="0"/>
                <a:cs typeface="Times New Roman" pitchFamily="18" charset="0"/>
              </a:rPr>
              <a:t>V</a:t>
            </a:r>
            <a:r>
              <a:rPr lang="en-US" sz="2000" smtClean="0">
                <a:latin typeface="Times New Roman" pitchFamily="18" charset="0"/>
                <a:cs typeface="Times New Roman" pitchFamily="18" charset="0"/>
              </a:rPr>
              <a:t>=</a:t>
            </a:r>
            <a:r>
              <a:rPr lang="en-US" sz="2000" i="1" smtClean="0">
                <a:latin typeface="Times New Roman" pitchFamily="18" charset="0"/>
                <a:cs typeface="Times New Roman" pitchFamily="18" charset="0"/>
              </a:rPr>
              <a:t>E</a:t>
            </a:r>
            <a:r>
              <a:rPr lang="en-US" sz="2000" baseline="-25000" smtClean="0">
                <a:latin typeface="Times New Roman" pitchFamily="18" charset="0"/>
                <a:cs typeface="Times New Roman" pitchFamily="18" charset="0"/>
              </a:rPr>
              <a:t>B</a:t>
            </a:r>
            <a:r>
              <a:rPr lang="en-US" sz="2000" smtClean="0">
                <a:latin typeface="Times New Roman" pitchFamily="18" charset="0"/>
                <a:cs typeface="Times New Roman" pitchFamily="18" charset="0"/>
              </a:rPr>
              <a:t>+</a:t>
            </a:r>
            <a:r>
              <a:rPr lang="en-US" sz="2000" i="1" smtClean="0">
                <a:latin typeface="Times New Roman" pitchFamily="18" charset="0"/>
                <a:cs typeface="Times New Roman" pitchFamily="18" charset="0"/>
              </a:rPr>
              <a:t>E</a:t>
            </a:r>
            <a:r>
              <a:rPr lang="en-US" sz="2000" baseline="-25000" smtClean="0">
                <a:latin typeface="Times New Roman" pitchFamily="18" charset="0"/>
                <a:cs typeface="Times New Roman" pitchFamily="18" charset="0"/>
              </a:rPr>
              <a:t>A</a:t>
            </a:r>
            <a:r>
              <a:rPr lang="en-US" sz="2000" smtClean="0">
                <a:latin typeface="Times New Roman" pitchFamily="18" charset="0"/>
                <a:cs typeface="Times New Roman" pitchFamily="18" charset="0"/>
              </a:rPr>
              <a:t>+</a:t>
            </a:r>
            <a:r>
              <a:rPr lang="en-US" sz="2000" i="1" smtClean="0">
                <a:latin typeface="Times New Roman" pitchFamily="18" charset="0"/>
                <a:cs typeface="Times New Roman" pitchFamily="18" charset="0"/>
              </a:rPr>
              <a:t>E</a:t>
            </a:r>
            <a:r>
              <a:rPr lang="en-US" sz="2000" baseline="-25000" smtClean="0">
                <a:latin typeface="Times New Roman" pitchFamily="18" charset="0"/>
                <a:cs typeface="Times New Roman" pitchFamily="18" charset="0"/>
              </a:rPr>
              <a:t>T</a:t>
            </a:r>
            <a:r>
              <a:rPr lang="en-US" sz="2000" smtClean="0">
                <a:latin typeface="Times New Roman" pitchFamily="18" charset="0"/>
                <a:cs typeface="Times New Roman" pitchFamily="18" charset="0"/>
              </a:rPr>
              <a:t>+</a:t>
            </a:r>
            <a:r>
              <a:rPr lang="en-US" sz="2000" i="1" smtClean="0">
                <a:latin typeface="Times New Roman" pitchFamily="18" charset="0"/>
                <a:cs typeface="Times New Roman" pitchFamily="18" charset="0"/>
              </a:rPr>
              <a:t>E</a:t>
            </a:r>
            <a:r>
              <a:rPr lang="en-US" sz="2000" baseline="-25000" smtClean="0">
                <a:latin typeface="Times New Roman" pitchFamily="18" charset="0"/>
                <a:cs typeface="Times New Roman" pitchFamily="18" charset="0"/>
              </a:rPr>
              <a:t>I</a:t>
            </a:r>
            <a:r>
              <a:rPr lang="zh-CN" altLang="en-US" sz="2000" smtClean="0">
                <a:latin typeface="Times New Roman" pitchFamily="18" charset="0"/>
                <a:cs typeface="Times New Roman" pitchFamily="18" charset="0"/>
              </a:rPr>
              <a:t>为</a:t>
            </a:r>
            <a:r>
              <a:rPr lang="en-US" altLang="zh-CN" sz="2000" smtClean="0">
                <a:latin typeface="Times New Roman" pitchFamily="18" charset="0"/>
                <a:cs typeface="Times New Roman" pitchFamily="18" charset="0"/>
              </a:rPr>
              <a:t>0</a:t>
            </a:r>
            <a:r>
              <a:rPr lang="zh-CN" altLang="en-US" sz="2000" smtClean="0">
                <a:latin typeface="Times New Roman" pitchFamily="18" charset="0"/>
                <a:cs typeface="Times New Roman" pitchFamily="18" charset="0"/>
              </a:rPr>
              <a:t>，</a:t>
            </a:r>
            <a:r>
              <a:rPr lang="en-US" sz="2000" i="1" smtClean="0">
                <a:latin typeface="Times New Roman" pitchFamily="18" charset="0"/>
                <a:cs typeface="Times New Roman" pitchFamily="18" charset="0"/>
              </a:rPr>
              <a:t>E</a:t>
            </a:r>
            <a:r>
              <a:rPr lang="en-US" sz="2000" baseline="-25000" smtClean="0">
                <a:latin typeface="Times New Roman" pitchFamily="18" charset="0"/>
                <a:cs typeface="Times New Roman" pitchFamily="18" charset="0"/>
              </a:rPr>
              <a:t>N</a:t>
            </a:r>
            <a:r>
              <a:rPr lang="en-US" altLang="zh-CN" sz="2000" smtClean="0">
                <a:latin typeface="Times New Roman" pitchFamily="18" charset="0"/>
                <a:cs typeface="Times New Roman" pitchFamily="18" charset="0"/>
              </a:rPr>
              <a:t> =</a:t>
            </a:r>
            <a:r>
              <a:rPr lang="en-US" sz="2000" i="1" smtClean="0">
                <a:latin typeface="Times New Roman" pitchFamily="18" charset="0"/>
                <a:cs typeface="Times New Roman" pitchFamily="18" charset="0"/>
              </a:rPr>
              <a:t>E</a:t>
            </a:r>
            <a:r>
              <a:rPr lang="en-US" sz="2000" baseline="-25000" smtClean="0">
                <a:latin typeface="Times New Roman" pitchFamily="18" charset="0"/>
                <a:cs typeface="Times New Roman" pitchFamily="18" charset="0"/>
              </a:rPr>
              <a:t>h</a:t>
            </a:r>
            <a:r>
              <a:rPr lang="en-US" sz="2000" smtClean="0">
                <a:latin typeface="Times New Roman" pitchFamily="18" charset="0"/>
                <a:cs typeface="Times New Roman" pitchFamily="18" charset="0"/>
              </a:rPr>
              <a:t>+</a:t>
            </a:r>
            <a:r>
              <a:rPr lang="en-US" sz="2000" i="1" smtClean="0">
                <a:latin typeface="Times New Roman" pitchFamily="18" charset="0"/>
                <a:cs typeface="Times New Roman" pitchFamily="18" charset="0"/>
              </a:rPr>
              <a:t>E</a:t>
            </a:r>
            <a:r>
              <a:rPr lang="en-US" sz="2000" baseline="-25000" smtClean="0">
                <a:latin typeface="Times New Roman" pitchFamily="18" charset="0"/>
                <a:cs typeface="Times New Roman" pitchFamily="18" charset="0"/>
              </a:rPr>
              <a:t>van</a:t>
            </a:r>
            <a:r>
              <a:rPr lang="en-US" sz="2000" smtClean="0">
                <a:latin typeface="Times New Roman" pitchFamily="18" charset="0"/>
                <a:cs typeface="Times New Roman" pitchFamily="18" charset="0"/>
              </a:rPr>
              <a:t>+</a:t>
            </a:r>
            <a:r>
              <a:rPr lang="en-US" sz="2000" i="1" smtClean="0">
                <a:latin typeface="Times New Roman" pitchFamily="18" charset="0"/>
                <a:cs typeface="Times New Roman" pitchFamily="18" charset="0"/>
              </a:rPr>
              <a:t>E</a:t>
            </a:r>
            <a:r>
              <a:rPr lang="en-US" sz="2000" baseline="-25000" smtClean="0">
                <a:latin typeface="Times New Roman" pitchFamily="18" charset="0"/>
                <a:cs typeface="Times New Roman" pitchFamily="18" charset="0"/>
              </a:rPr>
              <a:t>e</a:t>
            </a:r>
            <a:r>
              <a:rPr lang="zh-CN" altLang="en-US" sz="2000" smtClean="0">
                <a:latin typeface="Times New Roman" pitchFamily="18" charset="0"/>
                <a:cs typeface="Times New Roman" pitchFamily="18" charset="0"/>
              </a:rPr>
              <a:t>不为</a:t>
            </a:r>
            <a:r>
              <a:rPr lang="en-US" altLang="zh-CN" sz="2000" smtClean="0">
                <a:latin typeface="Times New Roman" pitchFamily="18" charset="0"/>
                <a:cs typeface="Times New Roman" pitchFamily="18" charset="0"/>
              </a:rPr>
              <a:t>0                    </a:t>
            </a:r>
            <a:r>
              <a:rPr lang="zh-CN" altLang="en-US" sz="2000" smtClean="0">
                <a:latin typeface="宋体" pitchFamily="2" charset="-122"/>
                <a:ea typeface="宋体" pitchFamily="2" charset="-122"/>
                <a:cs typeface="Times New Roman" pitchFamily="18" charset="0"/>
              </a:rPr>
              <a:t>物理吸附</a:t>
            </a:r>
            <a:endParaRPr lang="en-US" altLang="zh-CN" sz="2000" smtClean="0">
              <a:latin typeface="宋体" pitchFamily="2" charset="-122"/>
              <a:ea typeface="宋体" pitchFamily="2" charset="-122"/>
              <a:cs typeface="Times New Roman" pitchFamily="18" charset="0"/>
            </a:endParaRPr>
          </a:p>
          <a:p>
            <a:pPr marL="0" indent="0">
              <a:buFontTx/>
              <a:buNone/>
            </a:pPr>
            <a:endParaRPr lang="en-US" altLang="zh-CN" sz="2000" smtClean="0">
              <a:latin typeface="宋体" pitchFamily="2" charset="-122"/>
              <a:ea typeface="宋体" pitchFamily="2" charset="-122"/>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2</a:t>
            </a:r>
            <a:r>
              <a:rPr lang="zh-CN" altLang="en-US" sz="2000" smtClean="0">
                <a:latin typeface="Times New Roman" pitchFamily="18" charset="0"/>
                <a:cs typeface="Times New Roman" pitchFamily="18" charset="0"/>
              </a:rPr>
              <a:t>）</a:t>
            </a:r>
            <a:r>
              <a:rPr lang="zh-CN" altLang="en-US" sz="2000" smtClean="0">
                <a:latin typeface="宋体" pitchFamily="2" charset="-122"/>
                <a:ea typeface="宋体" pitchFamily="2" charset="-122"/>
              </a:rPr>
              <a:t>原煤构型饱和吸附量：</a:t>
            </a:r>
            <a:r>
              <a:rPr lang="en-US" altLang="zh-CN" sz="2000" smtClean="0">
                <a:latin typeface="Times New Roman" pitchFamily="18" charset="0"/>
                <a:cs typeface="Times New Roman" pitchFamily="18" charset="0"/>
              </a:rPr>
              <a:t>CH4 36</a:t>
            </a:r>
            <a:r>
              <a:rPr lang="en-US" sz="2000" smtClean="0">
                <a:latin typeface="Times New Roman" pitchFamily="18" charset="0"/>
                <a:cs typeface="Times New Roman" pitchFamily="18" charset="0"/>
              </a:rPr>
              <a:t>moleculars/u.c. </a:t>
            </a: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CO2 42</a:t>
            </a:r>
            <a:r>
              <a:rPr lang="en-US" sz="2000" smtClean="0">
                <a:latin typeface="Times New Roman" pitchFamily="18" charset="0"/>
                <a:cs typeface="Times New Roman" pitchFamily="18" charset="0"/>
              </a:rPr>
              <a:t>moleculars/u.c.</a:t>
            </a:r>
          </a:p>
          <a:p>
            <a:pPr marL="0" indent="0">
              <a:buFontTx/>
              <a:buNone/>
            </a:pPr>
            <a:r>
              <a:rPr lang="zh-CN" altLang="en-US" sz="2000" smtClean="0">
                <a:latin typeface="Times New Roman" pitchFamily="18" charset="0"/>
                <a:cs typeface="Times New Roman" pitchFamily="18" charset="0"/>
              </a:rPr>
              <a:t>          </a:t>
            </a:r>
            <a:r>
              <a:rPr lang="zh-CN" altLang="en-US" sz="2000" smtClean="0">
                <a:latin typeface="宋体" pitchFamily="2" charset="-122"/>
                <a:ea typeface="宋体" pitchFamily="2" charset="-122"/>
                <a:cs typeface="Times New Roman" pitchFamily="18" charset="0"/>
              </a:rPr>
              <a:t>残煤构型饱和吸附量：</a:t>
            </a:r>
            <a:r>
              <a:rPr lang="en-US" altLang="zh-CN" sz="2000" smtClean="0">
                <a:latin typeface="Times New Roman" pitchFamily="18" charset="0"/>
                <a:cs typeface="Times New Roman" pitchFamily="18" charset="0"/>
              </a:rPr>
              <a:t> CH4 30</a:t>
            </a:r>
            <a:r>
              <a:rPr lang="en-US" sz="2000" smtClean="0">
                <a:latin typeface="Times New Roman" pitchFamily="18" charset="0"/>
                <a:cs typeface="Times New Roman" pitchFamily="18" charset="0"/>
              </a:rPr>
              <a:t>moleculars/u.c. </a:t>
            </a: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CO2 32</a:t>
            </a:r>
            <a:r>
              <a:rPr lang="en-US" sz="2000" smtClean="0">
                <a:latin typeface="Times New Roman" pitchFamily="18" charset="0"/>
                <a:cs typeface="Times New Roman" pitchFamily="18" charset="0"/>
              </a:rPr>
              <a:t>moleculars/u.c.</a:t>
            </a: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r>
              <a:rPr lang="zh-CN" altLang="en-US" sz="2000" smtClean="0">
                <a:latin typeface="Times New Roman" pitchFamily="18" charset="0"/>
                <a:ea typeface="宋体" pitchFamily="2" charset="-122"/>
                <a:cs typeface="Times New Roman" pitchFamily="18" charset="0"/>
              </a:rPr>
              <a:t>（</a:t>
            </a:r>
            <a:r>
              <a:rPr lang="en-US" altLang="zh-CN" sz="2000" smtClean="0">
                <a:latin typeface="Times New Roman" pitchFamily="18" charset="0"/>
                <a:ea typeface="宋体" pitchFamily="2" charset="-122"/>
                <a:cs typeface="Times New Roman" pitchFamily="18" charset="0"/>
              </a:rPr>
              <a:t>3</a:t>
            </a:r>
            <a:r>
              <a:rPr lang="zh-CN" altLang="en-US" sz="2000" smtClean="0">
                <a:latin typeface="Times New Roman" pitchFamily="18" charset="0"/>
                <a:ea typeface="宋体" pitchFamily="2" charset="-122"/>
                <a:cs typeface="Times New Roman" pitchFamily="18" charset="0"/>
              </a:rPr>
              <a:t>）</a:t>
            </a:r>
            <a:r>
              <a:rPr lang="en-US" altLang="zh-CN" sz="2000" smtClean="0">
                <a:latin typeface="Times New Roman" pitchFamily="18" charset="0"/>
                <a:ea typeface="宋体" pitchFamily="2" charset="-122"/>
                <a:cs typeface="Times New Roman" pitchFamily="18" charset="0"/>
              </a:rPr>
              <a:t>E</a:t>
            </a:r>
            <a:r>
              <a:rPr lang="en-US" altLang="zh-CN" sz="2000" baseline="-25000" smtClean="0">
                <a:latin typeface="Times New Roman" pitchFamily="18" charset="0"/>
                <a:ea typeface="宋体" pitchFamily="2" charset="-122"/>
                <a:cs typeface="Times New Roman" pitchFamily="18" charset="0"/>
              </a:rPr>
              <a:t>HA</a:t>
            </a:r>
            <a:r>
              <a:rPr lang="en-US" altLang="zh-CN" sz="2000" smtClean="0">
                <a:latin typeface="Times New Roman" pitchFamily="18" charset="0"/>
                <a:ea typeface="宋体" pitchFamily="2" charset="-122"/>
                <a:cs typeface="Times New Roman" pitchFamily="18" charset="0"/>
              </a:rPr>
              <a:t>&gt;E</a:t>
            </a:r>
            <a:r>
              <a:rPr lang="en-US" altLang="zh-CN" sz="2000" baseline="-25000" smtClean="0">
                <a:latin typeface="Times New Roman" pitchFamily="18" charset="0"/>
                <a:ea typeface="宋体" pitchFamily="2" charset="-122"/>
                <a:cs typeface="Times New Roman" pitchFamily="18" charset="0"/>
              </a:rPr>
              <a:t>HB</a:t>
            </a:r>
            <a:r>
              <a:rPr lang="zh-CN" altLang="en-US" sz="2000" smtClean="0">
                <a:latin typeface="Times New Roman" pitchFamily="18" charset="0"/>
                <a:ea typeface="宋体" pitchFamily="2" charset="-122"/>
                <a:cs typeface="Times New Roman" pitchFamily="18" charset="0"/>
              </a:rPr>
              <a:t>，</a:t>
            </a:r>
            <a:r>
              <a:rPr lang="zh-CN" altLang="en-US" sz="2000" smtClean="0">
                <a:latin typeface="宋体" pitchFamily="2" charset="-122"/>
                <a:ea typeface="宋体" pitchFamily="2" charset="-122"/>
                <a:cs typeface="Times New Roman" pitchFamily="18" charset="0"/>
              </a:rPr>
              <a:t>与</a:t>
            </a:r>
            <a:r>
              <a:rPr lang="zh-CN" altLang="en-US" sz="2000" smtClean="0">
                <a:latin typeface="宋体" pitchFamily="2" charset="-122"/>
                <a:ea typeface="宋体" pitchFamily="2" charset="-122"/>
              </a:rPr>
              <a:t>氧含量、脂肪侧链及分子内氢键有关</a:t>
            </a:r>
            <a:endParaRPr lang="en-US" altLang="zh-CN" sz="2000" smtClean="0">
              <a:latin typeface="宋体" pitchFamily="2" charset="-122"/>
              <a:ea typeface="宋体" pitchFamily="2" charset="-122"/>
              <a:cs typeface="Times New Roman" pitchFamily="18" charset="0"/>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6" name="右箭头 5"/>
          <p:cNvSpPr/>
          <p:nvPr/>
        </p:nvSpPr>
        <p:spPr>
          <a:xfrm>
            <a:off x="5929322" y="1214422"/>
            <a:ext cx="1214446" cy="14287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a:off x="3857620" y="1428736"/>
            <a:ext cx="71438" cy="642942"/>
          </a:xfrm>
          <a:prstGeom prst="downArrow">
            <a:avLst/>
          </a:prstGeom>
          <a:noFill/>
          <a:ln>
            <a:solidFill>
              <a:schemeClr val="tx1">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9" name="TextBox 8"/>
          <p:cNvSpPr txBox="1"/>
          <p:nvPr/>
        </p:nvSpPr>
        <p:spPr>
          <a:xfrm>
            <a:off x="3214678" y="2071678"/>
            <a:ext cx="1005403" cy="338554"/>
          </a:xfrm>
          <a:prstGeom prst="rect">
            <a:avLst/>
          </a:prstGeom>
          <a:noFill/>
        </p:spPr>
        <p:txBody>
          <a:bodyPr wrap="none" rtlCol="0">
            <a:spAutoFit/>
          </a:bodyPr>
          <a:lstStyle/>
          <a:p>
            <a:r>
              <a:rPr lang="zh-CN" altLang="en-US" sz="1600" smtClean="0">
                <a:latin typeface="宋体" pitchFamily="2" charset="-122"/>
                <a:ea typeface="宋体" pitchFamily="2" charset="-122"/>
              </a:rPr>
              <a:t>主要能量</a:t>
            </a:r>
            <a:endParaRPr lang="zh-CN" altLang="en-US" sz="1600">
              <a:latin typeface="宋体" pitchFamily="2" charset="-122"/>
              <a:ea typeface="宋体" pitchFamily="2" charset="-122"/>
            </a:endParaRPr>
          </a:p>
        </p:txBody>
      </p:sp>
      <p:sp>
        <p:nvSpPr>
          <p:cNvPr id="11" name="下箭头 10"/>
          <p:cNvSpPr/>
          <p:nvPr/>
        </p:nvSpPr>
        <p:spPr>
          <a:xfrm>
            <a:off x="4429124" y="1428736"/>
            <a:ext cx="71438" cy="642942"/>
          </a:xfrm>
          <a:prstGeom prst="downArrow">
            <a:avLst/>
          </a:prstGeom>
          <a:noFill/>
          <a:ln>
            <a:solidFill>
              <a:schemeClr val="tx1">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2" name="TextBox 11"/>
          <p:cNvSpPr txBox="1"/>
          <p:nvPr/>
        </p:nvSpPr>
        <p:spPr>
          <a:xfrm>
            <a:off x="4214810" y="2071678"/>
            <a:ext cx="1005403" cy="338554"/>
          </a:xfrm>
          <a:prstGeom prst="rect">
            <a:avLst/>
          </a:prstGeom>
          <a:noFill/>
        </p:spPr>
        <p:txBody>
          <a:bodyPr wrap="none" rtlCol="0">
            <a:spAutoFit/>
          </a:bodyPr>
          <a:lstStyle/>
          <a:p>
            <a:r>
              <a:rPr lang="zh-CN" altLang="en-US" sz="1600" smtClean="0">
                <a:latin typeface="宋体" pitchFamily="2" charset="-122"/>
                <a:ea typeface="宋体" pitchFamily="2" charset="-122"/>
              </a:rPr>
              <a:t>次要能量</a:t>
            </a:r>
            <a:endParaRPr lang="zh-CN" altLang="en-US" sz="1600">
              <a:latin typeface="宋体" pitchFamily="2" charset="-122"/>
              <a:ea typeface="宋体" pitchFamily="2" charset="-122"/>
            </a:endParaRPr>
          </a:p>
        </p:txBody>
      </p:sp>
      <p:sp>
        <p:nvSpPr>
          <p:cNvPr id="13" name="右箭头 12"/>
          <p:cNvSpPr/>
          <p:nvPr/>
        </p:nvSpPr>
        <p:spPr>
          <a:xfrm rot="5400000">
            <a:off x="3821901" y="3607595"/>
            <a:ext cx="928694" cy="14287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143240" y="4143380"/>
            <a:ext cx="2387192" cy="646331"/>
          </a:xfrm>
          <a:prstGeom prst="rect">
            <a:avLst/>
          </a:prstGeom>
          <a:noFill/>
        </p:spPr>
        <p:txBody>
          <a:bodyPr wrap="square" rtlCol="0">
            <a:spAutoFit/>
          </a:bodyPr>
          <a:lstStyle/>
          <a:p>
            <a:r>
              <a:rPr lang="zh-CN" altLang="en-US" smtClean="0"/>
              <a:t>同一物质：</a:t>
            </a:r>
            <a:r>
              <a:rPr lang="en-US" smtClean="0"/>
              <a:t>CO</a:t>
            </a:r>
            <a:r>
              <a:rPr lang="en-US" baseline="-25000" smtClean="0"/>
              <a:t>2</a:t>
            </a:r>
            <a:r>
              <a:rPr lang="en-US" smtClean="0"/>
              <a:t>&gt;CH</a:t>
            </a:r>
            <a:r>
              <a:rPr lang="en-US" baseline="-25000" smtClean="0"/>
              <a:t>4</a:t>
            </a:r>
          </a:p>
          <a:p>
            <a:r>
              <a:rPr lang="zh-CN" altLang="en-US" smtClean="0"/>
              <a:t>同一气体：原煤</a:t>
            </a:r>
            <a:r>
              <a:rPr lang="en-US" altLang="zh-CN" smtClean="0"/>
              <a:t>&gt;</a:t>
            </a:r>
            <a:r>
              <a:rPr lang="zh-CN" altLang="en-US" smtClean="0"/>
              <a:t>残煤</a:t>
            </a: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endParaRPr lang="en-US" altLang="zh-CN" sz="2000" smtClean="0">
              <a:latin typeface="宋体" pitchFamily="2" charset="-122"/>
              <a:ea typeface="宋体" pitchFamily="2" charset="-122"/>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115714" name="图片 70"/>
          <p:cNvPicPr>
            <a:picLocks noChangeAspect="1" noChangeArrowheads="1"/>
          </p:cNvPicPr>
          <p:nvPr/>
        </p:nvPicPr>
        <p:blipFill>
          <a:blip r:embed="rId3"/>
          <a:srcRect/>
          <a:stretch>
            <a:fillRect/>
          </a:stretch>
        </p:blipFill>
        <p:spPr bwMode="auto">
          <a:xfrm>
            <a:off x="285720" y="857232"/>
            <a:ext cx="5272088" cy="3028950"/>
          </a:xfrm>
          <a:prstGeom prst="rect">
            <a:avLst/>
          </a:prstGeom>
          <a:noFill/>
          <a:ln w="9525">
            <a:noFill/>
            <a:miter lim="800000"/>
            <a:headEnd/>
            <a:tailEnd/>
          </a:ln>
        </p:spPr>
      </p:pic>
      <p:pic>
        <p:nvPicPr>
          <p:cNvPr id="115715" name="图片 71"/>
          <p:cNvPicPr>
            <a:picLocks noChangeAspect="1" noChangeArrowheads="1"/>
          </p:cNvPicPr>
          <p:nvPr/>
        </p:nvPicPr>
        <p:blipFill>
          <a:blip r:embed="rId4"/>
          <a:srcRect/>
          <a:stretch>
            <a:fillRect/>
          </a:stretch>
        </p:blipFill>
        <p:spPr bwMode="auto">
          <a:xfrm>
            <a:off x="3800865" y="3786191"/>
            <a:ext cx="5343135" cy="3071810"/>
          </a:xfrm>
          <a:prstGeom prst="rect">
            <a:avLst/>
          </a:prstGeom>
          <a:noFill/>
          <a:ln w="9525">
            <a:noFill/>
            <a:miter lim="800000"/>
            <a:headEnd/>
            <a:tailEnd/>
          </a:ln>
        </p:spPr>
      </p:pic>
      <p:sp>
        <p:nvSpPr>
          <p:cNvPr id="16" name="TextBox 15"/>
          <p:cNvSpPr txBox="1"/>
          <p:nvPr/>
        </p:nvSpPr>
        <p:spPr>
          <a:xfrm>
            <a:off x="5572132" y="1000108"/>
            <a:ext cx="1786066" cy="338554"/>
          </a:xfrm>
          <a:prstGeom prst="rect">
            <a:avLst/>
          </a:prstGeom>
          <a:noFill/>
        </p:spPr>
        <p:txBody>
          <a:bodyPr wrap="none" rtlCol="0">
            <a:spAutoFit/>
          </a:bodyPr>
          <a:lstStyle/>
          <a:p>
            <a:r>
              <a:rPr lang="zh-CN" altLang="en-US" sz="1600" smtClean="0"/>
              <a:t>原煤吸附</a:t>
            </a:r>
            <a:r>
              <a:rPr lang="en-US" altLang="zh-CN" sz="1600" smtClean="0"/>
              <a:t>CH</a:t>
            </a:r>
            <a:r>
              <a:rPr lang="en-US" altLang="zh-CN" sz="1600" baseline="-25000" smtClean="0"/>
              <a:t>4</a:t>
            </a:r>
            <a:r>
              <a:rPr lang="zh-CN" altLang="en-US" sz="1600" smtClean="0"/>
              <a:t>构型</a:t>
            </a:r>
            <a:endParaRPr lang="zh-CN" altLang="en-US" sz="1600"/>
          </a:p>
        </p:txBody>
      </p:sp>
      <p:sp>
        <p:nvSpPr>
          <p:cNvPr id="17" name="TextBox 16"/>
          <p:cNvSpPr txBox="1"/>
          <p:nvPr/>
        </p:nvSpPr>
        <p:spPr>
          <a:xfrm>
            <a:off x="2857488" y="6072206"/>
            <a:ext cx="1786066" cy="338554"/>
          </a:xfrm>
          <a:prstGeom prst="rect">
            <a:avLst/>
          </a:prstGeom>
          <a:noFill/>
        </p:spPr>
        <p:txBody>
          <a:bodyPr wrap="none" rtlCol="0">
            <a:spAutoFit/>
          </a:bodyPr>
          <a:lstStyle/>
          <a:p>
            <a:r>
              <a:rPr lang="zh-CN" altLang="en-US" sz="1600" smtClean="0"/>
              <a:t>残煤吸附</a:t>
            </a:r>
            <a:r>
              <a:rPr lang="en-US" altLang="zh-CN" sz="1600" smtClean="0"/>
              <a:t>CH</a:t>
            </a:r>
            <a:r>
              <a:rPr lang="en-US" altLang="zh-CN" sz="1600" baseline="-25000" smtClean="0"/>
              <a:t>4</a:t>
            </a:r>
            <a:r>
              <a:rPr lang="zh-CN" altLang="en-US" sz="1600" smtClean="0"/>
              <a:t>构型</a:t>
            </a:r>
            <a:endParaRPr lang="zh-CN" altLang="en-US" sz="1600"/>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
          <p:cNvSpPr txBox="1"/>
          <p:nvPr/>
        </p:nvSpPr>
        <p:spPr>
          <a:xfrm>
            <a:off x="1643042" y="2857496"/>
            <a:ext cx="6295869" cy="830997"/>
          </a:xfrm>
          <a:prstGeom prst="rect">
            <a:avLst/>
          </a:prstGeom>
          <a:noFill/>
        </p:spPr>
        <p:txBody>
          <a:bodyPr wrap="square" rtlCol="0">
            <a:spAutoFit/>
          </a:bodyPr>
          <a:lstStyle/>
          <a:p>
            <a:pPr algn="dist"/>
            <a:r>
              <a:rPr lang="zh-CN" altLang="en-US" sz="4800" smtClean="0">
                <a:solidFill>
                  <a:srgbClr val="181717"/>
                </a:solidFill>
                <a:latin typeface="楷体" pitchFamily="49" charset="-122"/>
                <a:ea typeface="楷体" pitchFamily="49" charset="-122"/>
              </a:rPr>
              <a:t>一</a:t>
            </a:r>
            <a:r>
              <a:rPr lang="en-US" altLang="zh-CN" sz="4800" smtClean="0">
                <a:solidFill>
                  <a:srgbClr val="181717"/>
                </a:solidFill>
                <a:latin typeface="楷体" pitchFamily="49" charset="-122"/>
                <a:ea typeface="楷体" pitchFamily="49" charset="-122"/>
              </a:rPr>
              <a:t>  </a:t>
            </a:r>
            <a:r>
              <a:rPr lang="zh-CN" altLang="en-US" sz="4800" smtClean="0">
                <a:solidFill>
                  <a:srgbClr val="181717"/>
                </a:solidFill>
                <a:latin typeface="楷体" pitchFamily="49" charset="-122"/>
                <a:ea typeface="楷体" pitchFamily="49" charset="-122"/>
              </a:rPr>
              <a:t>研究目的与意义</a:t>
            </a:r>
            <a:endParaRPr lang="zh-CN" altLang="en-US" sz="4800" dirty="0">
              <a:solidFill>
                <a:srgbClr val="181717"/>
              </a:solidFill>
              <a:latin typeface="楷体" pitchFamily="49" charset="-122"/>
              <a:ea typeface="楷体" pitchFamily="49"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endParaRPr lang="en-US" altLang="zh-CN" sz="2000" smtClean="0">
              <a:latin typeface="宋体" pitchFamily="2" charset="-122"/>
              <a:ea typeface="宋体" pitchFamily="2" charset="-122"/>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116738" name="图片 72"/>
          <p:cNvPicPr>
            <a:picLocks noChangeAspect="1" noChangeArrowheads="1"/>
          </p:cNvPicPr>
          <p:nvPr/>
        </p:nvPicPr>
        <p:blipFill>
          <a:blip r:embed="rId3"/>
          <a:srcRect/>
          <a:stretch>
            <a:fillRect/>
          </a:stretch>
        </p:blipFill>
        <p:spPr bwMode="auto">
          <a:xfrm>
            <a:off x="0" y="857232"/>
            <a:ext cx="5272088" cy="3028950"/>
          </a:xfrm>
          <a:prstGeom prst="rect">
            <a:avLst/>
          </a:prstGeom>
          <a:noFill/>
          <a:ln w="9525">
            <a:noFill/>
            <a:miter lim="800000"/>
            <a:headEnd/>
            <a:tailEnd/>
          </a:ln>
        </p:spPr>
      </p:pic>
      <p:pic>
        <p:nvPicPr>
          <p:cNvPr id="116739" name="图片 73"/>
          <p:cNvPicPr>
            <a:picLocks noChangeAspect="1" noChangeArrowheads="1"/>
          </p:cNvPicPr>
          <p:nvPr/>
        </p:nvPicPr>
        <p:blipFill>
          <a:blip r:embed="rId4"/>
          <a:srcRect/>
          <a:stretch>
            <a:fillRect/>
          </a:stretch>
        </p:blipFill>
        <p:spPr bwMode="auto">
          <a:xfrm>
            <a:off x="3871912" y="3829050"/>
            <a:ext cx="5272088" cy="3028950"/>
          </a:xfrm>
          <a:prstGeom prst="rect">
            <a:avLst/>
          </a:prstGeom>
          <a:noFill/>
          <a:ln w="9525">
            <a:noFill/>
            <a:miter lim="800000"/>
            <a:headEnd/>
            <a:tailEnd/>
          </a:ln>
        </p:spPr>
      </p:pic>
      <p:sp>
        <p:nvSpPr>
          <p:cNvPr id="17" name="TextBox 16"/>
          <p:cNvSpPr txBox="1"/>
          <p:nvPr/>
        </p:nvSpPr>
        <p:spPr>
          <a:xfrm>
            <a:off x="3286116" y="6357958"/>
            <a:ext cx="1786066" cy="338554"/>
          </a:xfrm>
          <a:prstGeom prst="rect">
            <a:avLst/>
          </a:prstGeom>
          <a:noFill/>
        </p:spPr>
        <p:txBody>
          <a:bodyPr wrap="none" rtlCol="0">
            <a:spAutoFit/>
          </a:bodyPr>
          <a:lstStyle/>
          <a:p>
            <a:r>
              <a:rPr lang="zh-CN" altLang="en-US" sz="1600" smtClean="0"/>
              <a:t>残煤吸附</a:t>
            </a:r>
            <a:r>
              <a:rPr lang="en-US" altLang="zh-CN" sz="1600" smtClean="0"/>
              <a:t>CO</a:t>
            </a:r>
            <a:r>
              <a:rPr lang="en-US" altLang="zh-CN" sz="1600" baseline="-25000" smtClean="0"/>
              <a:t>2</a:t>
            </a:r>
            <a:r>
              <a:rPr lang="zh-CN" altLang="en-US" sz="1600" smtClean="0"/>
              <a:t>构型</a:t>
            </a:r>
            <a:endParaRPr lang="zh-CN" altLang="en-US" sz="1600"/>
          </a:p>
        </p:txBody>
      </p:sp>
      <p:sp>
        <p:nvSpPr>
          <p:cNvPr id="16" name="TextBox 15"/>
          <p:cNvSpPr txBox="1"/>
          <p:nvPr/>
        </p:nvSpPr>
        <p:spPr>
          <a:xfrm>
            <a:off x="5286380" y="857232"/>
            <a:ext cx="1786066" cy="338554"/>
          </a:xfrm>
          <a:prstGeom prst="rect">
            <a:avLst/>
          </a:prstGeom>
          <a:noFill/>
        </p:spPr>
        <p:txBody>
          <a:bodyPr wrap="none" rtlCol="0">
            <a:spAutoFit/>
          </a:bodyPr>
          <a:lstStyle/>
          <a:p>
            <a:r>
              <a:rPr lang="zh-CN" altLang="en-US" sz="1600" smtClean="0"/>
              <a:t>原煤吸附</a:t>
            </a:r>
            <a:r>
              <a:rPr lang="en-US" altLang="zh-CN" sz="1600" smtClean="0"/>
              <a:t>CO</a:t>
            </a:r>
            <a:r>
              <a:rPr lang="en-US" altLang="zh-CN" sz="1600" baseline="-25000" smtClean="0"/>
              <a:t>2</a:t>
            </a:r>
            <a:r>
              <a:rPr lang="zh-CN" altLang="en-US" sz="1600" smtClean="0"/>
              <a:t>构型</a:t>
            </a:r>
            <a:endParaRPr lang="zh-CN" altLang="en-US" sz="1600"/>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1</a:t>
            </a:r>
            <a:r>
              <a:rPr lang="zh-CN" altLang="en-US" sz="2000" smtClean="0">
                <a:latin typeface="Times New Roman" pitchFamily="18" charset="0"/>
                <a:cs typeface="Times New Roman" pitchFamily="18" charset="0"/>
              </a:rPr>
              <a:t>）</a:t>
            </a:r>
            <a:r>
              <a:rPr lang="en-US" sz="2000" smtClean="0"/>
              <a:t> CH</a:t>
            </a:r>
            <a:r>
              <a:rPr lang="en-US" sz="2000" baseline="-25000" smtClean="0"/>
              <a:t>4</a:t>
            </a:r>
            <a:r>
              <a:rPr lang="zh-CN" altLang="en-US" sz="2000" smtClean="0"/>
              <a:t>分子呈正三角锥，</a:t>
            </a:r>
            <a:r>
              <a:rPr lang="en-US" sz="2000" smtClean="0"/>
              <a:t> CO</a:t>
            </a:r>
            <a:r>
              <a:rPr lang="en-US" sz="2000" baseline="-25000" smtClean="0"/>
              <a:t>2</a:t>
            </a:r>
            <a:r>
              <a:rPr lang="zh-CN" altLang="en-US" sz="2000" smtClean="0"/>
              <a:t>分子呈一条直线</a:t>
            </a:r>
            <a:endParaRPr lang="en-US" altLang="zh-CN" sz="2000" smtClean="0"/>
          </a:p>
          <a:p>
            <a:pPr marL="0" indent="0">
              <a:buFontTx/>
              <a:buNone/>
            </a:pP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2</a:t>
            </a:r>
            <a:r>
              <a:rPr lang="zh-CN" altLang="en-US" sz="2000" smtClean="0">
                <a:latin typeface="Times New Roman" pitchFamily="18" charset="0"/>
                <a:cs typeface="Times New Roman" pitchFamily="18" charset="0"/>
              </a:rPr>
              <a:t>）</a:t>
            </a:r>
            <a:r>
              <a:rPr lang="en-US" sz="2000" smtClean="0"/>
              <a:t> CH</a:t>
            </a:r>
            <a:r>
              <a:rPr lang="en-US" sz="2000" baseline="-25000" smtClean="0"/>
              <a:t>4</a:t>
            </a:r>
            <a:r>
              <a:rPr lang="zh-CN" altLang="en-US" sz="2000" baseline="-25000" smtClean="0"/>
              <a:t>、</a:t>
            </a:r>
            <a:r>
              <a:rPr lang="en-US" sz="2000" smtClean="0"/>
              <a:t>CO</a:t>
            </a:r>
            <a:r>
              <a:rPr lang="en-US" sz="2000" baseline="-25000" smtClean="0"/>
              <a:t>2</a:t>
            </a:r>
            <a:r>
              <a:rPr lang="zh-CN" altLang="en-US" sz="2000" smtClean="0"/>
              <a:t>优先分布于模型结构的边缘，后扩散至孔隙中</a:t>
            </a:r>
            <a:endParaRPr lang="en-US" altLang="zh-CN" sz="2000" smtClean="0"/>
          </a:p>
          <a:p>
            <a:pPr marL="0" indent="0">
              <a:buFontTx/>
              <a:buNone/>
            </a:pP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3</a:t>
            </a:r>
            <a:r>
              <a:rPr lang="zh-CN" altLang="en-US" sz="2000" smtClean="0">
                <a:latin typeface="Times New Roman" pitchFamily="18" charset="0"/>
                <a:cs typeface="Times New Roman" pitchFamily="18" charset="0"/>
              </a:rPr>
              <a:t>）</a:t>
            </a:r>
            <a:r>
              <a:rPr lang="en-US" sz="2000" smtClean="0"/>
              <a:t> CH4</a:t>
            </a:r>
            <a:r>
              <a:rPr lang="zh-CN" altLang="en-US" sz="2000" smtClean="0"/>
              <a:t>、</a:t>
            </a:r>
            <a:r>
              <a:rPr lang="en-US" sz="2000" smtClean="0"/>
              <a:t>CO2</a:t>
            </a:r>
            <a:r>
              <a:rPr lang="zh-CN" altLang="en-US" sz="2000" smtClean="0"/>
              <a:t>分子有局部堆积的现象。</a:t>
            </a:r>
            <a:r>
              <a:rPr lang="en-US" sz="2000" smtClean="0"/>
              <a:t>CH</a:t>
            </a:r>
            <a:r>
              <a:rPr lang="en-US" sz="2000" baseline="-25000" smtClean="0"/>
              <a:t>4</a:t>
            </a:r>
            <a:r>
              <a:rPr lang="zh-CN" altLang="en-US" sz="2000" smtClean="0"/>
              <a:t>分子以两两相邻构型排布，</a:t>
            </a:r>
            <a:endParaRPr lang="en-US" altLang="zh-CN" sz="2000" smtClean="0"/>
          </a:p>
          <a:p>
            <a:pPr>
              <a:buNone/>
            </a:pPr>
            <a:r>
              <a:rPr lang="en-US" sz="2000" smtClean="0"/>
              <a:t>CO</a:t>
            </a:r>
            <a:r>
              <a:rPr lang="en-US" sz="2000" baseline="-25000" smtClean="0"/>
              <a:t>2</a:t>
            </a:r>
            <a:r>
              <a:rPr lang="zh-CN" altLang="en-US" sz="2000" smtClean="0"/>
              <a:t>分子以两两平行、相交的形式存在，甚至垂直构型。</a:t>
            </a:r>
            <a:endParaRPr lang="en-US" altLang="zh-CN" sz="2000" smtClean="0"/>
          </a:p>
          <a:p>
            <a:pPr>
              <a:buNone/>
            </a:pPr>
            <a:r>
              <a:rPr lang="en-US" altLang="zh-CN" sz="2000" smtClean="0"/>
              <a:t>        </a:t>
            </a:r>
            <a:r>
              <a:rPr lang="zh-CN" altLang="en-US" sz="2000" smtClean="0"/>
              <a:t>说明吸附质分子间存在相互作用，这是由于吸附发生时吸附质分子占</a:t>
            </a:r>
            <a:endParaRPr lang="en-US" altLang="zh-CN" sz="2000" smtClean="0"/>
          </a:p>
          <a:p>
            <a:pPr>
              <a:buNone/>
            </a:pPr>
            <a:r>
              <a:rPr lang="zh-CN" altLang="en-US" sz="2000" smtClean="0"/>
              <a:t>据能量有利位置以后，煤表面受到外界压力的影响而想要继续吸附吸附质</a:t>
            </a:r>
            <a:endParaRPr lang="en-US" altLang="zh-CN" sz="2000" smtClean="0"/>
          </a:p>
          <a:p>
            <a:pPr>
              <a:buNone/>
            </a:pPr>
            <a:r>
              <a:rPr lang="zh-CN" altLang="en-US" sz="2000" smtClean="0"/>
              <a:t>分子只能增加分子间作用力，从而使得气体吸附质分子发生堆积效应。</a:t>
            </a:r>
            <a:endParaRPr lang="en-US" altLang="zh-CN" sz="2000" smtClean="0"/>
          </a:p>
          <a:p>
            <a:pPr>
              <a:buNone/>
            </a:pP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4</a:t>
            </a:r>
            <a:r>
              <a:rPr lang="zh-CN" altLang="en-US" sz="2000" smtClean="0">
                <a:latin typeface="Times New Roman" pitchFamily="18" charset="0"/>
                <a:cs typeface="Times New Roman" pitchFamily="18" charset="0"/>
              </a:rPr>
              <a:t>）</a:t>
            </a:r>
            <a:r>
              <a:rPr lang="zh-CN" altLang="en-US" sz="2000" smtClean="0"/>
              <a:t>气体分子集中分布于沥青质分子这把“钥匙”四周，将其紧紧包围，并</a:t>
            </a:r>
            <a:endParaRPr lang="en-US" altLang="zh-CN" sz="2000" smtClean="0"/>
          </a:p>
          <a:p>
            <a:pPr>
              <a:buNone/>
            </a:pPr>
            <a:r>
              <a:rPr lang="zh-CN" altLang="en-US" sz="2000" smtClean="0"/>
              <a:t>有部分气体分子进入超分子形成的椭圆形孔洞中，形成新的“锁钥关系”。</a:t>
            </a: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endParaRPr lang="en-US" altLang="zh-CN" sz="2000" smtClean="0">
              <a:latin typeface="宋体" pitchFamily="2" charset="-122"/>
              <a:ea typeface="宋体" pitchFamily="2" charset="-122"/>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pic>
        <p:nvPicPr>
          <p:cNvPr id="198658" name="图片 74"/>
          <p:cNvPicPr>
            <a:picLocks noChangeAspect="1" noChangeArrowheads="1"/>
          </p:cNvPicPr>
          <p:nvPr/>
        </p:nvPicPr>
        <p:blipFill>
          <a:blip r:embed="rId3"/>
          <a:srcRect/>
          <a:stretch>
            <a:fillRect/>
          </a:stretch>
        </p:blipFill>
        <p:spPr bwMode="auto">
          <a:xfrm>
            <a:off x="0" y="857232"/>
            <a:ext cx="5223159" cy="3000396"/>
          </a:xfrm>
          <a:prstGeom prst="rect">
            <a:avLst/>
          </a:prstGeom>
          <a:noFill/>
          <a:ln w="9525">
            <a:noFill/>
            <a:miter lim="800000"/>
            <a:headEnd/>
            <a:tailEnd/>
          </a:ln>
        </p:spPr>
      </p:pic>
      <p:pic>
        <p:nvPicPr>
          <p:cNvPr id="198659" name="图片 76"/>
          <p:cNvPicPr>
            <a:picLocks noChangeAspect="1" noChangeArrowheads="1"/>
          </p:cNvPicPr>
          <p:nvPr/>
        </p:nvPicPr>
        <p:blipFill>
          <a:blip r:embed="rId4"/>
          <a:srcRect/>
          <a:stretch>
            <a:fillRect/>
          </a:stretch>
        </p:blipFill>
        <p:spPr bwMode="auto">
          <a:xfrm>
            <a:off x="3670201" y="3714753"/>
            <a:ext cx="5473799" cy="3143248"/>
          </a:xfrm>
          <a:prstGeom prst="rect">
            <a:avLst/>
          </a:prstGeom>
          <a:noFill/>
          <a:ln w="9525">
            <a:noFill/>
            <a:miter lim="800000"/>
            <a:headEnd/>
            <a:tailEnd/>
          </a:ln>
        </p:spPr>
      </p:pic>
      <p:sp>
        <p:nvSpPr>
          <p:cNvPr id="12" name="TextBox 11"/>
          <p:cNvSpPr txBox="1"/>
          <p:nvPr/>
        </p:nvSpPr>
        <p:spPr>
          <a:xfrm>
            <a:off x="5286380" y="1142984"/>
            <a:ext cx="1786066" cy="338554"/>
          </a:xfrm>
          <a:prstGeom prst="rect">
            <a:avLst/>
          </a:prstGeom>
          <a:noFill/>
        </p:spPr>
        <p:txBody>
          <a:bodyPr wrap="none" rtlCol="0">
            <a:spAutoFit/>
          </a:bodyPr>
          <a:lstStyle/>
          <a:p>
            <a:r>
              <a:rPr lang="zh-CN" altLang="en-US" sz="1600" smtClean="0"/>
              <a:t>原煤吸附</a:t>
            </a:r>
            <a:r>
              <a:rPr lang="en-US" altLang="zh-CN" sz="1600" smtClean="0"/>
              <a:t>CH</a:t>
            </a:r>
            <a:r>
              <a:rPr lang="en-US" altLang="zh-CN" sz="1600" baseline="-25000" smtClean="0"/>
              <a:t>4</a:t>
            </a:r>
            <a:r>
              <a:rPr lang="zh-CN" altLang="en-US" sz="1600" smtClean="0"/>
              <a:t>构型</a:t>
            </a:r>
            <a:endParaRPr lang="zh-CN" altLang="en-US" sz="1600"/>
          </a:p>
        </p:txBody>
      </p:sp>
      <p:sp>
        <p:nvSpPr>
          <p:cNvPr id="13" name="TextBox 12"/>
          <p:cNvSpPr txBox="1"/>
          <p:nvPr/>
        </p:nvSpPr>
        <p:spPr>
          <a:xfrm>
            <a:off x="2714612" y="6215082"/>
            <a:ext cx="1786066" cy="338554"/>
          </a:xfrm>
          <a:prstGeom prst="rect">
            <a:avLst/>
          </a:prstGeom>
          <a:noFill/>
        </p:spPr>
        <p:txBody>
          <a:bodyPr wrap="none" rtlCol="0">
            <a:spAutoFit/>
          </a:bodyPr>
          <a:lstStyle/>
          <a:p>
            <a:r>
              <a:rPr lang="zh-CN" altLang="en-US" sz="1600" smtClean="0"/>
              <a:t>残煤吸附</a:t>
            </a:r>
            <a:r>
              <a:rPr lang="en-US" altLang="zh-CN" sz="1600" smtClean="0"/>
              <a:t>CH</a:t>
            </a:r>
            <a:r>
              <a:rPr lang="en-US" altLang="zh-CN" sz="1600" baseline="-25000" smtClean="0"/>
              <a:t>4</a:t>
            </a:r>
            <a:r>
              <a:rPr lang="zh-CN" altLang="en-US" sz="1600" smtClean="0"/>
              <a:t>构型</a:t>
            </a:r>
            <a:endParaRPr lang="zh-CN" altLang="en-US" sz="1600"/>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endParaRPr lang="en-US" altLang="zh-CN" sz="2000" smtClean="0">
              <a:latin typeface="宋体" pitchFamily="2" charset="-122"/>
              <a:ea typeface="宋体" pitchFamily="2" charset="-122"/>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12" name="TextBox 11"/>
          <p:cNvSpPr txBox="1"/>
          <p:nvPr/>
        </p:nvSpPr>
        <p:spPr>
          <a:xfrm>
            <a:off x="5143504" y="1142984"/>
            <a:ext cx="1786066" cy="338554"/>
          </a:xfrm>
          <a:prstGeom prst="rect">
            <a:avLst/>
          </a:prstGeom>
          <a:noFill/>
        </p:spPr>
        <p:txBody>
          <a:bodyPr wrap="none" rtlCol="0">
            <a:spAutoFit/>
          </a:bodyPr>
          <a:lstStyle/>
          <a:p>
            <a:r>
              <a:rPr lang="zh-CN" altLang="en-US" sz="1600" smtClean="0"/>
              <a:t>原煤吸附</a:t>
            </a:r>
            <a:r>
              <a:rPr lang="en-US" altLang="zh-CN" sz="1600" smtClean="0"/>
              <a:t>CH</a:t>
            </a:r>
            <a:r>
              <a:rPr lang="en-US" altLang="zh-CN" sz="1600" baseline="-25000" smtClean="0"/>
              <a:t>4</a:t>
            </a:r>
            <a:r>
              <a:rPr lang="zh-CN" altLang="en-US" sz="1600" smtClean="0"/>
              <a:t>构型</a:t>
            </a:r>
            <a:endParaRPr lang="zh-CN" altLang="en-US" sz="1600"/>
          </a:p>
        </p:txBody>
      </p:sp>
      <p:pic>
        <p:nvPicPr>
          <p:cNvPr id="199682" name="图片 78"/>
          <p:cNvPicPr>
            <a:picLocks noChangeAspect="1" noChangeArrowheads="1"/>
          </p:cNvPicPr>
          <p:nvPr/>
        </p:nvPicPr>
        <p:blipFill>
          <a:blip r:embed="rId3"/>
          <a:srcRect/>
          <a:stretch>
            <a:fillRect/>
          </a:stretch>
        </p:blipFill>
        <p:spPr bwMode="auto">
          <a:xfrm>
            <a:off x="142844" y="1071546"/>
            <a:ext cx="5092282" cy="2928958"/>
          </a:xfrm>
          <a:prstGeom prst="rect">
            <a:avLst/>
          </a:prstGeom>
          <a:noFill/>
          <a:ln w="9525">
            <a:noFill/>
            <a:miter lim="800000"/>
            <a:headEnd/>
            <a:tailEnd/>
          </a:ln>
        </p:spPr>
      </p:pic>
      <p:pic>
        <p:nvPicPr>
          <p:cNvPr id="199683" name="图片 80"/>
          <p:cNvPicPr>
            <a:picLocks noChangeAspect="1" noChangeArrowheads="1"/>
          </p:cNvPicPr>
          <p:nvPr/>
        </p:nvPicPr>
        <p:blipFill>
          <a:blip r:embed="rId4"/>
          <a:srcRect/>
          <a:stretch>
            <a:fillRect/>
          </a:stretch>
        </p:blipFill>
        <p:spPr bwMode="auto">
          <a:xfrm>
            <a:off x="3913013" y="3857628"/>
            <a:ext cx="5230988" cy="3000372"/>
          </a:xfrm>
          <a:prstGeom prst="rect">
            <a:avLst/>
          </a:prstGeom>
          <a:noFill/>
          <a:ln w="9525">
            <a:noFill/>
            <a:miter lim="800000"/>
            <a:headEnd/>
            <a:tailEnd/>
          </a:ln>
        </p:spPr>
      </p:pic>
      <p:sp>
        <p:nvSpPr>
          <p:cNvPr id="13" name="TextBox 12"/>
          <p:cNvSpPr txBox="1"/>
          <p:nvPr/>
        </p:nvSpPr>
        <p:spPr>
          <a:xfrm>
            <a:off x="2714612" y="6215082"/>
            <a:ext cx="1786066" cy="338554"/>
          </a:xfrm>
          <a:prstGeom prst="rect">
            <a:avLst/>
          </a:prstGeom>
          <a:noFill/>
        </p:spPr>
        <p:txBody>
          <a:bodyPr wrap="none" rtlCol="0">
            <a:spAutoFit/>
          </a:bodyPr>
          <a:lstStyle/>
          <a:p>
            <a:r>
              <a:rPr lang="zh-CN" altLang="en-US" sz="1600" smtClean="0"/>
              <a:t>残煤吸附</a:t>
            </a:r>
            <a:r>
              <a:rPr lang="en-US" altLang="zh-CN" sz="1600" smtClean="0"/>
              <a:t>CH</a:t>
            </a:r>
            <a:r>
              <a:rPr lang="en-US" altLang="zh-CN" sz="1600" baseline="-25000" smtClean="0"/>
              <a:t>4</a:t>
            </a:r>
            <a:r>
              <a:rPr lang="zh-CN" altLang="en-US" sz="1600" smtClean="0"/>
              <a:t>构型</a:t>
            </a:r>
            <a:endParaRPr lang="zh-CN" altLang="en-US" sz="1600"/>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r>
              <a:rPr lang="zh-CN" altLang="en-US" sz="2000" smtClean="0">
                <a:latin typeface="宋体" pitchFamily="2" charset="-122"/>
                <a:ea typeface="宋体" pitchFamily="2" charset="-122"/>
                <a:cs typeface="Times New Roman" pitchFamily="18" charset="0"/>
              </a:rPr>
              <a:t>（</a:t>
            </a:r>
            <a:r>
              <a:rPr lang="en-US" altLang="zh-CN" sz="2000" smtClean="0">
                <a:latin typeface="宋体" pitchFamily="2" charset="-122"/>
                <a:ea typeface="宋体" pitchFamily="2" charset="-122"/>
                <a:cs typeface="Times New Roman" pitchFamily="18" charset="0"/>
              </a:rPr>
              <a:t>1</a:t>
            </a:r>
            <a:r>
              <a:rPr lang="zh-CN" altLang="en-US" sz="2000" smtClean="0">
                <a:latin typeface="宋体" pitchFamily="2" charset="-122"/>
                <a:ea typeface="宋体" pitchFamily="2" charset="-122"/>
                <a:cs typeface="Times New Roman" pitchFamily="18" charset="0"/>
              </a:rPr>
              <a:t>）</a:t>
            </a:r>
            <a:r>
              <a:rPr lang="zh-CN" altLang="en-US" sz="2000" smtClean="0">
                <a:latin typeface="宋体" pitchFamily="2" charset="-122"/>
                <a:ea typeface="宋体" pitchFamily="2" charset="-122"/>
              </a:rPr>
              <a:t>所有气体分子均吸附在煤结构的孔隙中</a:t>
            </a:r>
            <a:endParaRPr lang="en-US" altLang="zh-CN" sz="2000" smtClean="0">
              <a:latin typeface="宋体" pitchFamily="2" charset="-122"/>
              <a:ea typeface="宋体" pitchFamily="2" charset="-122"/>
            </a:endParaRPr>
          </a:p>
          <a:p>
            <a:pPr marL="0" indent="0">
              <a:buFontTx/>
              <a:buNone/>
            </a:pPr>
            <a:r>
              <a:rPr lang="zh-CN" altLang="en-US" sz="2000" smtClean="0">
                <a:latin typeface="宋体" pitchFamily="2" charset="-122"/>
                <a:ea typeface="宋体" pitchFamily="2" charset="-122"/>
                <a:cs typeface="Times New Roman" pitchFamily="18" charset="0"/>
              </a:rPr>
              <a:t>（</a:t>
            </a:r>
            <a:r>
              <a:rPr lang="en-US" altLang="zh-CN" sz="2000" smtClean="0">
                <a:latin typeface="宋体" pitchFamily="2" charset="-122"/>
                <a:ea typeface="宋体" pitchFamily="2" charset="-122"/>
                <a:cs typeface="Times New Roman" pitchFamily="18" charset="0"/>
              </a:rPr>
              <a:t>2</a:t>
            </a:r>
            <a:r>
              <a:rPr lang="zh-CN" altLang="en-US" sz="2000" smtClean="0">
                <a:latin typeface="宋体" pitchFamily="2" charset="-122"/>
                <a:ea typeface="宋体" pitchFamily="2" charset="-122"/>
                <a:cs typeface="Times New Roman" pitchFamily="18" charset="0"/>
              </a:rPr>
              <a:t>）</a:t>
            </a:r>
            <a:r>
              <a:rPr lang="zh-CN" altLang="en-US" sz="2000" smtClean="0">
                <a:latin typeface="宋体" pitchFamily="2" charset="-122"/>
                <a:ea typeface="宋体" pitchFamily="2" charset="-122"/>
              </a:rPr>
              <a:t>大部分</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分子均沿着超分子芳香层片的弯曲方向呈层状分布，形成吸附质分子层</a:t>
            </a:r>
            <a:endParaRPr lang="en-US" altLang="zh-CN" sz="2000" smtClean="0">
              <a:latin typeface="宋体" pitchFamily="2" charset="-122"/>
              <a:ea typeface="宋体" pitchFamily="2" charset="-122"/>
            </a:endParaRPr>
          </a:p>
          <a:p>
            <a:pPr marL="0" indent="0">
              <a:buFontTx/>
              <a:buNone/>
            </a:pPr>
            <a:r>
              <a:rPr lang="zh-CN" altLang="en-US" sz="2000" smtClean="0">
                <a:latin typeface="宋体" pitchFamily="2" charset="-122"/>
                <a:ea typeface="宋体" pitchFamily="2" charset="-122"/>
                <a:cs typeface="Times New Roman" pitchFamily="18" charset="0"/>
              </a:rPr>
              <a:t>（</a:t>
            </a:r>
            <a:r>
              <a:rPr lang="en-US" altLang="zh-CN" sz="2000" smtClean="0">
                <a:latin typeface="宋体" pitchFamily="2" charset="-122"/>
                <a:ea typeface="宋体" pitchFamily="2" charset="-122"/>
                <a:cs typeface="Times New Roman" pitchFamily="18" charset="0"/>
              </a:rPr>
              <a:t>3</a:t>
            </a:r>
            <a:r>
              <a:rPr lang="zh-CN" altLang="en-US" sz="2000" smtClean="0">
                <a:latin typeface="宋体" pitchFamily="2" charset="-122"/>
                <a:ea typeface="宋体" pitchFamily="2" charset="-122"/>
                <a:cs typeface="Times New Roman" pitchFamily="18" charset="0"/>
              </a:rPr>
              <a:t>）</a:t>
            </a:r>
            <a:r>
              <a:rPr lang="zh-CN" altLang="en-US" sz="2000" smtClean="0">
                <a:latin typeface="宋体" pitchFamily="2" charset="-122"/>
                <a:ea typeface="宋体" pitchFamily="2" charset="-122"/>
              </a:rPr>
              <a:t>沥青质分子周围被</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或</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气体分子紧紧包围，说明沥青质分子与气体分子的分子间作用力较其他位置大，超分子中沥青质的存在对</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和</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的吸附具有积极作用。超分子中的“锁钥关系”对煤的吸附性能有重要影响。</a:t>
            </a:r>
            <a:endParaRPr lang="en-US" altLang="zh-CN" sz="2000" smtClean="0">
              <a:latin typeface="宋体" pitchFamily="2" charset="-122"/>
              <a:ea typeface="宋体" pitchFamily="2" charset="-122"/>
            </a:endParaRPr>
          </a:p>
          <a:p>
            <a:pPr>
              <a:buNone/>
            </a:pPr>
            <a:endParaRPr lang="zh-CN" altLang="en-US" sz="2000" smtClean="0"/>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1</a:t>
            </a:r>
            <a:r>
              <a:rPr lang="zh-CN" altLang="en-US" sz="2000" smtClean="0">
                <a:latin typeface="Times New Roman" pitchFamily="18" charset="0"/>
                <a:cs typeface="Times New Roman" pitchFamily="18" charset="0"/>
              </a:rPr>
              <a:t>）</a:t>
            </a:r>
            <a:r>
              <a:rPr lang="zh-CN" altLang="en-US" sz="2000" smtClean="0"/>
              <a:t>相同温度下压力对煤的单组份吸附量有很大影响</a:t>
            </a:r>
            <a:endParaRPr lang="en-US" altLang="zh-CN" sz="2000" smtClean="0"/>
          </a:p>
          <a:p>
            <a:pPr marL="0" indent="0">
              <a:buFontTx/>
              <a:buNone/>
            </a:pPr>
            <a:r>
              <a:rPr lang="zh-CN" altLang="en-US" sz="2000" smtClean="0"/>
              <a:t>（</a:t>
            </a:r>
            <a:r>
              <a:rPr lang="en-US" altLang="zh-CN" sz="2000" smtClean="0"/>
              <a:t>2</a:t>
            </a:r>
            <a:r>
              <a:rPr lang="zh-CN" altLang="en-US" sz="2000" smtClean="0"/>
              <a:t>）煤对</a:t>
            </a:r>
            <a:r>
              <a:rPr lang="en-US" sz="2000" smtClean="0"/>
              <a:t>CO</a:t>
            </a:r>
            <a:r>
              <a:rPr lang="en-US" sz="2000" baseline="-25000" smtClean="0"/>
              <a:t>2</a:t>
            </a:r>
            <a:r>
              <a:rPr lang="zh-CN" altLang="en-US" sz="2000" smtClean="0"/>
              <a:t>吸附比</a:t>
            </a:r>
            <a:r>
              <a:rPr lang="en-US" sz="2000" smtClean="0"/>
              <a:t>CH</a:t>
            </a:r>
            <a:r>
              <a:rPr lang="en-US" sz="2000" baseline="-25000" smtClean="0"/>
              <a:t>4</a:t>
            </a:r>
            <a:r>
              <a:rPr lang="zh-CN" altLang="en-US" sz="2000" smtClean="0"/>
              <a:t>更敏感</a:t>
            </a:r>
            <a:endParaRPr lang="en-US" altLang="zh-CN" sz="2000" smtClean="0"/>
          </a:p>
          <a:p>
            <a:pPr marL="0" indent="0">
              <a:buFontTx/>
              <a:buNone/>
            </a:pPr>
            <a:r>
              <a:rPr lang="zh-CN" altLang="en-US" sz="2000" smtClean="0"/>
              <a:t>（</a:t>
            </a:r>
            <a:r>
              <a:rPr lang="en-US" altLang="zh-CN" sz="2000" smtClean="0"/>
              <a:t>3</a:t>
            </a:r>
            <a:r>
              <a:rPr lang="zh-CN" altLang="en-US" sz="2000" smtClean="0"/>
              <a:t>）同温同压下，两分子的吸附量规律同饱和吸附反映一致</a:t>
            </a:r>
            <a:endParaRPr lang="en-US" altLang="zh-CN" sz="2000" smtClean="0"/>
          </a:p>
          <a:p>
            <a:pPr marL="0" indent="0">
              <a:buFontTx/>
              <a:buNone/>
            </a:pPr>
            <a:r>
              <a:rPr lang="zh-CN" altLang="en-US" sz="2000" smtClean="0"/>
              <a:t>（</a:t>
            </a:r>
            <a:r>
              <a:rPr lang="en-US" altLang="zh-CN" sz="2000" smtClean="0"/>
              <a:t>4</a:t>
            </a:r>
            <a:r>
              <a:rPr lang="zh-CN" altLang="en-US" sz="2000" smtClean="0"/>
              <a:t>）模拟结果同实验结果相一致</a:t>
            </a:r>
            <a:endParaRPr lang="en-US" altLang="zh-CN" sz="2000" smtClean="0"/>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2017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17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642910" y="3929066"/>
            <a:ext cx="3111749" cy="646331"/>
          </a:xfrm>
          <a:prstGeom prst="rect">
            <a:avLst/>
          </a:prstGeom>
          <a:noFill/>
        </p:spPr>
        <p:txBody>
          <a:bodyPr wrap="none" rtlCol="0">
            <a:spAutoFit/>
          </a:bodyPr>
          <a:lstStyle/>
          <a:p>
            <a:r>
              <a:rPr lang="zh-CN" altLang="en-US" smtClean="0"/>
              <a:t>原、残煤构型对</a:t>
            </a:r>
            <a:r>
              <a:rPr lang="en-US" smtClean="0"/>
              <a:t>CH</a:t>
            </a:r>
            <a:r>
              <a:rPr lang="en-US" baseline="-25000" smtClean="0"/>
              <a:t>4</a:t>
            </a:r>
            <a:r>
              <a:rPr lang="zh-CN" altLang="en-US" smtClean="0"/>
              <a:t>、</a:t>
            </a:r>
            <a:r>
              <a:rPr lang="en-US" smtClean="0"/>
              <a:t>CO</a:t>
            </a:r>
            <a:r>
              <a:rPr lang="en-US" baseline="-25000" smtClean="0"/>
              <a:t>2</a:t>
            </a:r>
            <a:r>
              <a:rPr lang="zh-CN" altLang="en-US" smtClean="0"/>
              <a:t>的</a:t>
            </a:r>
            <a:endParaRPr lang="en-US" altLang="zh-CN" smtClean="0"/>
          </a:p>
          <a:p>
            <a:r>
              <a:rPr lang="zh-CN" altLang="en-US" smtClean="0"/>
              <a:t>模拟等温吸附曲线</a:t>
            </a:r>
            <a:endParaRPr lang="zh-CN" altLang="en-US"/>
          </a:p>
        </p:txBody>
      </p:sp>
      <p:sp>
        <p:nvSpPr>
          <p:cNvPr id="2017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1733" name="对象 88"/>
          <p:cNvGraphicFramePr>
            <a:graphicFrameLocks noChangeAspect="1"/>
          </p:cNvGraphicFramePr>
          <p:nvPr/>
        </p:nvGraphicFramePr>
        <p:xfrm>
          <a:off x="0" y="714356"/>
          <a:ext cx="4183737" cy="3214710"/>
        </p:xfrm>
        <a:graphic>
          <a:graphicData uri="http://schemas.openxmlformats.org/presentationml/2006/ole">
            <p:oleObj spid="_x0000_s210946" name="Graph" r:id="rId4" imgW="2669220" imgH="2051739" progId="">
              <p:embed/>
            </p:oleObj>
          </a:graphicData>
        </a:graphic>
      </p:graphicFrame>
      <p:sp>
        <p:nvSpPr>
          <p:cNvPr id="2109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0947" name="对象 89"/>
          <p:cNvGraphicFramePr>
            <a:graphicFrameLocks noChangeAspect="1"/>
          </p:cNvGraphicFramePr>
          <p:nvPr/>
        </p:nvGraphicFramePr>
        <p:xfrm>
          <a:off x="4929190" y="785794"/>
          <a:ext cx="4214810" cy="3318377"/>
        </p:xfrm>
        <a:graphic>
          <a:graphicData uri="http://schemas.openxmlformats.org/presentationml/2006/ole">
            <p:oleObj spid="_x0000_s210947" name="Graph" r:id="rId5" imgW="2659500" imgH="2106463" progId="">
              <p:embed/>
            </p:oleObj>
          </a:graphicData>
        </a:graphic>
      </p:graphicFrame>
      <p:sp>
        <p:nvSpPr>
          <p:cNvPr id="12" name="TextBox 11"/>
          <p:cNvSpPr txBox="1"/>
          <p:nvPr/>
        </p:nvSpPr>
        <p:spPr>
          <a:xfrm>
            <a:off x="5857884" y="4000504"/>
            <a:ext cx="3111749" cy="646331"/>
          </a:xfrm>
          <a:prstGeom prst="rect">
            <a:avLst/>
          </a:prstGeom>
          <a:noFill/>
        </p:spPr>
        <p:txBody>
          <a:bodyPr wrap="none" rtlCol="0">
            <a:spAutoFit/>
          </a:bodyPr>
          <a:lstStyle/>
          <a:p>
            <a:r>
              <a:rPr lang="zh-CN" altLang="en-US" smtClean="0"/>
              <a:t>原、残煤构型对</a:t>
            </a:r>
            <a:r>
              <a:rPr lang="en-US" smtClean="0"/>
              <a:t>CH</a:t>
            </a:r>
            <a:r>
              <a:rPr lang="en-US" baseline="-25000" smtClean="0"/>
              <a:t>4</a:t>
            </a:r>
            <a:r>
              <a:rPr lang="zh-CN" altLang="en-US" smtClean="0"/>
              <a:t>、</a:t>
            </a:r>
            <a:r>
              <a:rPr lang="en-US" smtClean="0"/>
              <a:t>CO</a:t>
            </a:r>
            <a:r>
              <a:rPr lang="en-US" baseline="-25000" smtClean="0"/>
              <a:t>2</a:t>
            </a:r>
            <a:r>
              <a:rPr lang="zh-CN" altLang="en-US" smtClean="0"/>
              <a:t>的</a:t>
            </a:r>
            <a:endParaRPr lang="en-US" altLang="zh-CN" smtClean="0"/>
          </a:p>
          <a:p>
            <a:r>
              <a:rPr lang="zh-CN" altLang="en-US" smtClean="0"/>
              <a:t>实验等温吸附曲线</a:t>
            </a:r>
            <a:endParaRPr lang="zh-CN" altLang="en-US"/>
          </a:p>
        </p:txBody>
      </p:sp>
      <p:sp>
        <p:nvSpPr>
          <p:cNvPr id="13" name="TextBox 12"/>
          <p:cNvSpPr txBox="1"/>
          <p:nvPr/>
        </p:nvSpPr>
        <p:spPr>
          <a:xfrm>
            <a:off x="500034" y="285728"/>
            <a:ext cx="1415772"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400" kern="0" smtClean="0">
                <a:latin typeface="宋体" pitchFamily="2" charset="-122"/>
                <a:ea typeface="宋体" pitchFamily="2" charset="-122"/>
              </a:rPr>
              <a:t>等温吸附</a:t>
            </a:r>
            <a:endParaRPr lang="zh-CN" altLang="en-US" sz="2400" kern="0" dirty="0" smtClean="0">
              <a:latin typeface="宋体" pitchFamily="2" charset="-122"/>
              <a:ea typeface="宋体"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par>
                          <p:cTn id="8" fill="hold">
                            <p:stCondLst>
                              <p:cond delay="300"/>
                            </p:stCondLst>
                            <p:childTnLst>
                              <p:par>
                                <p:cTn id="9" presetID="1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r>
              <a:rPr lang="zh-CN" altLang="en-US" sz="2000" smtClean="0">
                <a:latin typeface="Times New Roman" pitchFamily="18" charset="0"/>
                <a:cs typeface="Times New Roman" pitchFamily="18" charset="0"/>
              </a:rPr>
              <a:t>（</a:t>
            </a:r>
            <a:r>
              <a:rPr lang="en-US" altLang="zh-CN" sz="2000" smtClean="0">
                <a:latin typeface="Times New Roman" pitchFamily="18" charset="0"/>
                <a:cs typeface="Times New Roman" pitchFamily="18" charset="0"/>
              </a:rPr>
              <a:t>1</a:t>
            </a:r>
            <a:r>
              <a:rPr lang="zh-CN" altLang="en-US" sz="2000" smtClean="0">
                <a:latin typeface="Times New Roman" pitchFamily="18" charset="0"/>
                <a:cs typeface="Times New Roman" pitchFamily="18" charset="0"/>
              </a:rPr>
              <a:t>）</a:t>
            </a:r>
            <a:r>
              <a:rPr lang="zh-CN" altLang="en-US" sz="2000" smtClean="0"/>
              <a:t>整个压力范围内，随着压力的增大等量吸附热变化不大</a:t>
            </a:r>
            <a:endParaRPr lang="en-US" altLang="zh-CN" sz="2000" smtClean="0"/>
          </a:p>
          <a:p>
            <a:pPr marL="0" indent="0">
              <a:buFontTx/>
              <a:buNone/>
            </a:pPr>
            <a:r>
              <a:rPr lang="zh-CN" altLang="en-US" sz="2000" smtClean="0"/>
              <a:t>（</a:t>
            </a:r>
            <a:r>
              <a:rPr lang="en-US" altLang="zh-CN" sz="2000" smtClean="0"/>
              <a:t>2</a:t>
            </a:r>
            <a:r>
              <a:rPr lang="zh-CN" altLang="en-US" sz="2000" smtClean="0"/>
              <a:t>）在</a:t>
            </a:r>
            <a:r>
              <a:rPr lang="en-US" sz="2000" smtClean="0"/>
              <a:t>0</a:t>
            </a:r>
            <a:r>
              <a:rPr lang="zh-CN" altLang="en-US" sz="2000" smtClean="0"/>
              <a:t>～</a:t>
            </a:r>
            <a:r>
              <a:rPr lang="en-US" sz="2000" smtClean="0"/>
              <a:t>2.5MPa</a:t>
            </a:r>
            <a:r>
              <a:rPr lang="zh-CN" altLang="en-US" sz="2000" smtClean="0"/>
              <a:t>时吸附热急剧上升，与与前文该段等温吸附量快速增大相一致，吸附热增加越快说明吸附发生越快，气体分子与煤表面的相互作用就越强。当压力增大到</a:t>
            </a:r>
            <a:r>
              <a:rPr lang="en-US" sz="2000" smtClean="0"/>
              <a:t>2.5MPa</a:t>
            </a:r>
            <a:r>
              <a:rPr lang="zh-CN" altLang="en-US" sz="2000" smtClean="0"/>
              <a:t>以后吸附热变化不明显。</a:t>
            </a: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2017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17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2285984" y="4071942"/>
            <a:ext cx="4357718" cy="369332"/>
          </a:xfrm>
          <a:prstGeom prst="rect">
            <a:avLst/>
          </a:prstGeom>
          <a:noFill/>
        </p:spPr>
        <p:txBody>
          <a:bodyPr wrap="square" rtlCol="0">
            <a:spAutoFit/>
          </a:bodyPr>
          <a:lstStyle/>
          <a:p>
            <a:r>
              <a:rPr lang="zh-CN" altLang="en-US" smtClean="0"/>
              <a:t>原、残煤构型对</a:t>
            </a:r>
            <a:r>
              <a:rPr lang="en-US" smtClean="0"/>
              <a:t>CH</a:t>
            </a:r>
            <a:r>
              <a:rPr lang="en-US" baseline="-25000" smtClean="0"/>
              <a:t>4</a:t>
            </a:r>
            <a:r>
              <a:rPr lang="zh-CN" altLang="en-US" smtClean="0"/>
              <a:t>、</a:t>
            </a:r>
            <a:r>
              <a:rPr lang="en-US" smtClean="0"/>
              <a:t>CO</a:t>
            </a:r>
            <a:r>
              <a:rPr lang="en-US" baseline="-25000" smtClean="0"/>
              <a:t>2</a:t>
            </a:r>
            <a:r>
              <a:rPr lang="zh-CN" altLang="en-US" smtClean="0"/>
              <a:t>的等温吸附热</a:t>
            </a:r>
            <a:endParaRPr lang="zh-CN" altLang="en-US"/>
          </a:p>
        </p:txBody>
      </p:sp>
      <p:sp>
        <p:nvSpPr>
          <p:cNvPr id="2017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09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29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2996" name="对象 90"/>
          <p:cNvGraphicFramePr>
            <a:graphicFrameLocks noChangeAspect="1"/>
          </p:cNvGraphicFramePr>
          <p:nvPr/>
        </p:nvGraphicFramePr>
        <p:xfrm>
          <a:off x="2071670" y="714356"/>
          <a:ext cx="4500562" cy="3546911"/>
        </p:xfrm>
        <a:graphic>
          <a:graphicData uri="http://schemas.openxmlformats.org/presentationml/2006/ole">
            <p:oleObj spid="_x0000_s212996" name="Graph" r:id="rId4" imgW="2698380" imgH="2135846" progId="">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r>
              <a:rPr lang="zh-CN" altLang="en-US" sz="2000" smtClean="0">
                <a:latin typeface="宋体" pitchFamily="2" charset="-122"/>
                <a:ea typeface="宋体" pitchFamily="2" charset="-122"/>
                <a:cs typeface="Times New Roman" pitchFamily="18" charset="0"/>
              </a:rPr>
              <a:t>（</a:t>
            </a:r>
            <a:r>
              <a:rPr lang="en-US" altLang="zh-CN" sz="2000" smtClean="0">
                <a:latin typeface="宋体" pitchFamily="2" charset="-122"/>
                <a:ea typeface="宋体" pitchFamily="2" charset="-122"/>
                <a:cs typeface="Times New Roman" pitchFamily="18" charset="0"/>
              </a:rPr>
              <a:t>1</a:t>
            </a:r>
            <a:r>
              <a:rPr lang="zh-CN" altLang="en-US" sz="2000" smtClean="0">
                <a:latin typeface="宋体" pitchFamily="2" charset="-122"/>
                <a:ea typeface="宋体" pitchFamily="2" charset="-122"/>
                <a:cs typeface="Times New Roman" pitchFamily="18" charset="0"/>
              </a:rPr>
              <a:t>）</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在吸附中较</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更具竞争优势，</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吸附量受压力影响较小，而</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对压力的变化更加敏感。</a:t>
            </a:r>
            <a:endParaRPr lang="en-US" altLang="zh-CN" sz="2000" smtClean="0">
              <a:latin typeface="宋体" pitchFamily="2" charset="-122"/>
              <a:ea typeface="宋体" pitchFamily="2" charset="-122"/>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2017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17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214282" y="4214818"/>
            <a:ext cx="4357718" cy="369332"/>
          </a:xfrm>
          <a:prstGeom prst="rect">
            <a:avLst/>
          </a:prstGeom>
          <a:noFill/>
        </p:spPr>
        <p:txBody>
          <a:bodyPr wrap="square" rtlCol="0">
            <a:spAutoFit/>
          </a:bodyPr>
          <a:lstStyle/>
          <a:p>
            <a:r>
              <a:rPr lang="zh-CN" altLang="en-US" smtClean="0"/>
              <a:t>原煤构型对</a:t>
            </a:r>
            <a:r>
              <a:rPr lang="en-US" smtClean="0"/>
              <a:t>CH</a:t>
            </a:r>
            <a:r>
              <a:rPr lang="en-US" baseline="-25000" smtClean="0"/>
              <a:t>4</a:t>
            </a:r>
            <a:r>
              <a:rPr lang="en-US" altLang="zh-CN" smtClean="0"/>
              <a:t>/</a:t>
            </a:r>
            <a:r>
              <a:rPr lang="en-US" smtClean="0"/>
              <a:t>CO</a:t>
            </a:r>
            <a:r>
              <a:rPr lang="en-US" baseline="-25000" smtClean="0"/>
              <a:t>2</a:t>
            </a:r>
            <a:r>
              <a:rPr lang="zh-CN" altLang="en-US" smtClean="0"/>
              <a:t>的二元等温吸附</a:t>
            </a:r>
            <a:endParaRPr lang="zh-CN" altLang="en-US"/>
          </a:p>
        </p:txBody>
      </p:sp>
      <p:sp>
        <p:nvSpPr>
          <p:cNvPr id="2017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09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29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50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5043" name="对象 91"/>
          <p:cNvGraphicFramePr>
            <a:graphicFrameLocks noChangeAspect="1"/>
          </p:cNvGraphicFramePr>
          <p:nvPr/>
        </p:nvGraphicFramePr>
        <p:xfrm>
          <a:off x="0" y="785794"/>
          <a:ext cx="4372670" cy="3357586"/>
        </p:xfrm>
        <a:graphic>
          <a:graphicData uri="http://schemas.openxmlformats.org/presentationml/2006/ole">
            <p:oleObj spid="_x0000_s215043" name="Graph" r:id="rId4" imgW="2681370" imgH="2058478" progId="">
              <p:embed/>
            </p:oleObj>
          </a:graphicData>
        </a:graphic>
      </p:graphicFrame>
      <p:sp>
        <p:nvSpPr>
          <p:cNvPr id="21504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5045" name="对象 92"/>
          <p:cNvGraphicFramePr>
            <a:graphicFrameLocks noChangeAspect="1"/>
          </p:cNvGraphicFramePr>
          <p:nvPr/>
        </p:nvGraphicFramePr>
        <p:xfrm>
          <a:off x="4786314" y="785793"/>
          <a:ext cx="4357687" cy="3431878"/>
        </p:xfrm>
        <a:graphic>
          <a:graphicData uri="http://schemas.openxmlformats.org/presentationml/2006/ole">
            <p:oleObj spid="_x0000_s215045" name="Graph" r:id="rId5" imgW="2673270" imgH="2103767" progId="">
              <p:embed/>
            </p:oleObj>
          </a:graphicData>
        </a:graphic>
      </p:graphicFrame>
      <p:sp>
        <p:nvSpPr>
          <p:cNvPr id="16" name="TextBox 15"/>
          <p:cNvSpPr txBox="1"/>
          <p:nvPr/>
        </p:nvSpPr>
        <p:spPr>
          <a:xfrm>
            <a:off x="4786282" y="4214818"/>
            <a:ext cx="4357718" cy="369332"/>
          </a:xfrm>
          <a:prstGeom prst="rect">
            <a:avLst/>
          </a:prstGeom>
          <a:noFill/>
        </p:spPr>
        <p:txBody>
          <a:bodyPr wrap="square" rtlCol="0">
            <a:spAutoFit/>
          </a:bodyPr>
          <a:lstStyle/>
          <a:p>
            <a:r>
              <a:rPr lang="zh-CN" altLang="en-US" smtClean="0"/>
              <a:t>残煤构型对</a:t>
            </a:r>
            <a:r>
              <a:rPr lang="en-US" smtClean="0"/>
              <a:t>CH</a:t>
            </a:r>
            <a:r>
              <a:rPr lang="en-US" baseline="-25000" smtClean="0"/>
              <a:t>4</a:t>
            </a:r>
            <a:r>
              <a:rPr lang="en-US" altLang="zh-CN" smtClean="0"/>
              <a:t>/</a:t>
            </a:r>
            <a:r>
              <a:rPr lang="en-US" smtClean="0"/>
              <a:t>CO</a:t>
            </a:r>
            <a:r>
              <a:rPr lang="en-US" baseline="-25000" smtClean="0"/>
              <a:t>2</a:t>
            </a:r>
            <a:r>
              <a:rPr lang="zh-CN" altLang="en-US" smtClean="0"/>
              <a:t>的二元等温吸附</a:t>
            </a:r>
            <a:endParaRPr lang="zh-CN" altLang="en-US"/>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071546"/>
            <a:ext cx="8437562" cy="5283217"/>
          </a:xfrm>
        </p:spPr>
        <p:txBody>
          <a:bodyPr/>
          <a:lstStyle/>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latin typeface="Times New Roman" pitchFamily="18" charset="0"/>
              <a:cs typeface="Times New Roman" pitchFamily="18" charset="0"/>
            </a:endParaRPr>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endParaRPr lang="en-US" altLang="zh-CN" sz="2000" smtClean="0"/>
          </a:p>
          <a:p>
            <a:pPr marL="0" indent="0">
              <a:buFontTx/>
              <a:buNone/>
            </a:pPr>
            <a:r>
              <a:rPr lang="zh-CN" altLang="en-US" sz="2000" smtClean="0"/>
              <a:t>      </a:t>
            </a:r>
            <a:endParaRPr lang="en-US" altLang="zh-CN" sz="2000" smtClean="0"/>
          </a:p>
          <a:p>
            <a:pPr marL="0" indent="0">
              <a:buFontTx/>
              <a:buNone/>
            </a:pPr>
            <a:endParaRPr lang="en-US" altLang="zh-CN" sz="2000" smtClean="0">
              <a:latin typeface="宋体" pitchFamily="2" charset="-122"/>
              <a:ea typeface="宋体" pitchFamily="2" charset="-122"/>
            </a:endParaRPr>
          </a:p>
          <a:p>
            <a:pPr marL="0" indent="0">
              <a:buFontTx/>
              <a:buNone/>
            </a:pPr>
            <a:r>
              <a:rPr lang="en-US" altLang="zh-CN" sz="2000" smtClean="0">
                <a:latin typeface="宋体" pitchFamily="2" charset="-122"/>
                <a:ea typeface="宋体" pitchFamily="2" charset="-122"/>
              </a:rPr>
              <a:t>        </a:t>
            </a:r>
          </a:p>
          <a:p>
            <a:pPr marL="0" indent="0">
              <a:buFontTx/>
              <a:buNone/>
            </a:pPr>
            <a:endParaRPr lang="en-US" altLang="zh-CN" sz="2000" smtClean="0">
              <a:latin typeface="宋体" pitchFamily="2" charset="-122"/>
              <a:ea typeface="宋体"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
        <p:nvSpPr>
          <p:cNvPr id="2017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17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a:xfrm>
            <a:off x="214282" y="4214818"/>
            <a:ext cx="4357718" cy="369332"/>
          </a:xfrm>
          <a:prstGeom prst="rect">
            <a:avLst/>
          </a:prstGeom>
          <a:noFill/>
        </p:spPr>
        <p:txBody>
          <a:bodyPr wrap="square" rtlCol="0">
            <a:spAutoFit/>
          </a:bodyPr>
          <a:lstStyle/>
          <a:p>
            <a:r>
              <a:rPr lang="zh-CN" altLang="en-US" smtClean="0"/>
              <a:t>原煤对</a:t>
            </a:r>
            <a:r>
              <a:rPr lang="en-US" smtClean="0"/>
              <a:t>CH</a:t>
            </a:r>
            <a:r>
              <a:rPr lang="en-US" baseline="-25000" smtClean="0"/>
              <a:t>4</a:t>
            </a:r>
            <a:r>
              <a:rPr lang="en-US" altLang="zh-CN" smtClean="0"/>
              <a:t>/</a:t>
            </a:r>
            <a:r>
              <a:rPr lang="en-US" smtClean="0"/>
              <a:t>CO</a:t>
            </a:r>
            <a:r>
              <a:rPr lang="en-US" baseline="-25000" smtClean="0"/>
              <a:t>2</a:t>
            </a:r>
            <a:r>
              <a:rPr lang="zh-CN" altLang="en-US" smtClean="0"/>
              <a:t>的二元等温吸附实验曲线</a:t>
            </a:r>
            <a:endParaRPr lang="zh-CN" altLang="en-US"/>
          </a:p>
        </p:txBody>
      </p:sp>
      <p:sp>
        <p:nvSpPr>
          <p:cNvPr id="2017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094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29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50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504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TextBox 15"/>
          <p:cNvSpPr txBox="1"/>
          <p:nvPr/>
        </p:nvSpPr>
        <p:spPr>
          <a:xfrm>
            <a:off x="4786282" y="4214818"/>
            <a:ext cx="4357718" cy="646331"/>
          </a:xfrm>
          <a:prstGeom prst="rect">
            <a:avLst/>
          </a:prstGeom>
          <a:noFill/>
        </p:spPr>
        <p:txBody>
          <a:bodyPr wrap="square" rtlCol="0">
            <a:spAutoFit/>
          </a:bodyPr>
          <a:lstStyle/>
          <a:p>
            <a:r>
              <a:rPr lang="zh-CN" altLang="en-US" smtClean="0"/>
              <a:t>残煤构型对</a:t>
            </a:r>
            <a:r>
              <a:rPr lang="en-US" smtClean="0"/>
              <a:t>CH</a:t>
            </a:r>
            <a:r>
              <a:rPr lang="en-US" baseline="-25000" smtClean="0"/>
              <a:t>4</a:t>
            </a:r>
            <a:r>
              <a:rPr lang="en-US" altLang="zh-CN" smtClean="0"/>
              <a:t>/</a:t>
            </a:r>
            <a:r>
              <a:rPr lang="en-US" smtClean="0"/>
              <a:t>CO</a:t>
            </a:r>
            <a:r>
              <a:rPr lang="en-US" baseline="-25000" smtClean="0"/>
              <a:t>2</a:t>
            </a:r>
            <a:r>
              <a:rPr lang="zh-CN" altLang="en-US" smtClean="0"/>
              <a:t>的二元等温吸附实验曲线</a:t>
            </a:r>
            <a:endParaRPr lang="zh-CN" altLang="en-US"/>
          </a:p>
        </p:txBody>
      </p:sp>
      <p:sp>
        <p:nvSpPr>
          <p:cNvPr id="2170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7092" name="对象 93"/>
          <p:cNvGraphicFramePr>
            <a:graphicFrameLocks noChangeAspect="1"/>
          </p:cNvGraphicFramePr>
          <p:nvPr/>
        </p:nvGraphicFramePr>
        <p:xfrm>
          <a:off x="0" y="785794"/>
          <a:ext cx="4823086" cy="3643338"/>
        </p:xfrm>
        <a:graphic>
          <a:graphicData uri="http://schemas.openxmlformats.org/presentationml/2006/ole">
            <p:oleObj spid="_x0000_s217092" name="Graph" r:id="rId4" imgW="2707560" imgH="2045808" progId="">
              <p:embed/>
            </p:oleObj>
          </a:graphicData>
        </a:graphic>
      </p:graphicFrame>
      <p:sp>
        <p:nvSpPr>
          <p:cNvPr id="21709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7094" name="对象 94"/>
          <p:cNvGraphicFramePr>
            <a:graphicFrameLocks noChangeAspect="1"/>
          </p:cNvGraphicFramePr>
          <p:nvPr/>
        </p:nvGraphicFramePr>
        <p:xfrm>
          <a:off x="4493629" y="785794"/>
          <a:ext cx="4650372" cy="3500462"/>
        </p:xfrm>
        <a:graphic>
          <a:graphicData uri="http://schemas.openxmlformats.org/presentationml/2006/ole">
            <p:oleObj spid="_x0000_s217094" name="Graph" r:id="rId5" imgW="2717280" imgH="2039338" progId="">
              <p:embed/>
            </p:oleObj>
          </a:graphicData>
        </a:graphic>
      </p:graphicFrame>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
          <p:cNvSpPr txBox="1"/>
          <p:nvPr/>
        </p:nvSpPr>
        <p:spPr>
          <a:xfrm>
            <a:off x="3143240" y="2857496"/>
            <a:ext cx="3000395" cy="830997"/>
          </a:xfrm>
          <a:prstGeom prst="rect">
            <a:avLst/>
          </a:prstGeom>
          <a:noFill/>
        </p:spPr>
        <p:txBody>
          <a:bodyPr wrap="square" rtlCol="0">
            <a:spAutoFit/>
          </a:bodyPr>
          <a:lstStyle/>
          <a:p>
            <a:pPr algn="dist"/>
            <a:r>
              <a:rPr lang="zh-CN" altLang="en-US" sz="4800" smtClean="0">
                <a:solidFill>
                  <a:srgbClr val="181717"/>
                </a:solidFill>
                <a:latin typeface="楷体" pitchFamily="49" charset="-122"/>
                <a:ea typeface="楷体" pitchFamily="49" charset="-122"/>
              </a:rPr>
              <a:t>四</a:t>
            </a:r>
            <a:r>
              <a:rPr lang="en-US" altLang="zh-CN" sz="4800" smtClean="0">
                <a:solidFill>
                  <a:srgbClr val="181717"/>
                </a:solidFill>
                <a:latin typeface="楷体" pitchFamily="49" charset="-122"/>
                <a:ea typeface="楷体" pitchFamily="49" charset="-122"/>
              </a:rPr>
              <a:t>  </a:t>
            </a:r>
            <a:r>
              <a:rPr lang="zh-CN" altLang="en-US" sz="4800" smtClean="0">
                <a:solidFill>
                  <a:srgbClr val="181717"/>
                </a:solidFill>
                <a:latin typeface="楷体" pitchFamily="49" charset="-122"/>
                <a:ea typeface="楷体" pitchFamily="49" charset="-122"/>
              </a:rPr>
              <a:t>结论</a:t>
            </a:r>
            <a:endParaRPr lang="zh-CN" altLang="en-US" sz="4800" dirty="0">
              <a:solidFill>
                <a:srgbClr val="181717"/>
              </a:solidFill>
              <a:latin typeface="楷体" pitchFamily="49" charset="-122"/>
              <a:ea typeface="楷体" pitchFamily="49"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285860"/>
            <a:ext cx="8437562" cy="5068903"/>
          </a:xfrm>
        </p:spPr>
        <p:txBody>
          <a:bodyPr/>
          <a:lstStyle/>
          <a:p>
            <a:pPr marL="0" indent="0">
              <a:buFontTx/>
              <a:buNone/>
            </a:pPr>
            <a:r>
              <a:rPr lang="zh-CN" altLang="en-US" sz="2000" u="sng" smtClean="0"/>
              <a:t>        煤对气体吸附中的主要问题：煤分子与气体分子之间的相互作用以及煤分子与煤分子间的作用。</a:t>
            </a:r>
            <a:endParaRPr lang="en-US" altLang="zh-CN" sz="2000" smtClean="0"/>
          </a:p>
          <a:p>
            <a:pPr marL="0" indent="0">
              <a:buFontTx/>
              <a:buNone/>
            </a:pPr>
            <a:r>
              <a:rPr lang="zh-CN" altLang="en-US" sz="2000" smtClean="0"/>
              <a:t>        </a:t>
            </a:r>
            <a:endParaRPr lang="en-US" altLang="zh-CN" sz="2000" smtClean="0"/>
          </a:p>
          <a:p>
            <a:pPr marL="0" indent="0">
              <a:buFontTx/>
              <a:buNone/>
            </a:pPr>
            <a:r>
              <a:rPr lang="en-US" altLang="zh-CN" sz="2000" smtClean="0"/>
              <a:t>        </a:t>
            </a:r>
            <a:r>
              <a:rPr lang="zh-CN" altLang="en-US" sz="2000" smtClean="0"/>
              <a:t>目前对于吸附性的研究主要从宏观层面利用等温吸附等实验方法以及分子尺度上进行研究。煤对</a:t>
            </a:r>
            <a:r>
              <a:rPr lang="en-US" sz="2000" smtClean="0"/>
              <a:t>CH</a:t>
            </a:r>
            <a:r>
              <a:rPr lang="en-US" sz="2000" baseline="-25000" smtClean="0"/>
              <a:t>4</a:t>
            </a:r>
            <a:r>
              <a:rPr lang="zh-CN" altLang="en-US" sz="2000" smtClean="0"/>
              <a:t>、</a:t>
            </a:r>
            <a:r>
              <a:rPr lang="en-US" sz="2000" smtClean="0"/>
              <a:t>CO</a:t>
            </a:r>
            <a:r>
              <a:rPr lang="en-US" sz="2000" baseline="-25000" smtClean="0"/>
              <a:t>2</a:t>
            </a:r>
            <a:r>
              <a:rPr lang="zh-CN" altLang="en-US" sz="2000" smtClean="0"/>
              <a:t>的吸附不仅依赖于构成体系的分子的性质，在很大程度上还取决于其分子的聚集形式以及煤分子与分子间的相互作用，因此有必要从分子以上层次即超分子结构来研究煤对</a:t>
            </a:r>
            <a:r>
              <a:rPr lang="en-US" sz="2000" smtClean="0"/>
              <a:t>CH</a:t>
            </a:r>
            <a:r>
              <a:rPr lang="en-US" sz="2000" baseline="-25000" smtClean="0"/>
              <a:t>4</a:t>
            </a:r>
            <a:r>
              <a:rPr lang="zh-CN" altLang="en-US" sz="2000" smtClean="0"/>
              <a:t>、</a:t>
            </a:r>
            <a:r>
              <a:rPr lang="en-US" sz="2000" smtClean="0"/>
              <a:t>CO</a:t>
            </a:r>
            <a:r>
              <a:rPr lang="en-US" sz="2000" baseline="-25000" smtClean="0"/>
              <a:t>2</a:t>
            </a:r>
            <a:r>
              <a:rPr lang="zh-CN" altLang="en-US" sz="2000" smtClean="0"/>
              <a:t>的吸附，以理解煤中分子间相互作用对气体的吸附的性能影响。</a:t>
            </a:r>
            <a:endParaRPr lang="en-US" altLang="zh-CN" sz="2000" smtClean="0"/>
          </a:p>
          <a:p>
            <a:pPr marL="0" indent="0">
              <a:buFontTx/>
              <a:buNone/>
            </a:pPr>
            <a:r>
              <a:rPr lang="en-US" altLang="zh-CN" sz="2000" smtClean="0"/>
              <a:t>        </a:t>
            </a:r>
            <a:endParaRPr lang="en-US" altLang="zh-CN" sz="2000" u="sng" smtClean="0"/>
          </a:p>
          <a:p>
            <a:pPr marL="0" indent="0">
              <a:buFontTx/>
              <a:buNone/>
            </a:pPr>
            <a:r>
              <a:rPr lang="zh-CN" altLang="en-US" sz="2000" smtClean="0"/>
              <a:t>        近年来利用分子模拟技术对煤与气体分子相互作用的探讨越来越多，但缺乏对煤分子与分子间的相互作用的考虑。本文从超分子层面探讨煤与气体分子以及煤分子与分子间相互作用对气体分子的影响机理，为煤层气采收率提高提供理论依据。</a:t>
            </a:r>
            <a:endParaRPr lang="en-US" altLang="zh-CN" sz="2000" smtClean="0"/>
          </a:p>
          <a:p>
            <a:pPr marL="0" indent="0">
              <a:buFontTx/>
              <a:buNone/>
            </a:pPr>
            <a:endParaRPr lang="en-US" altLang="zh-CN" sz="2000" dirty="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285860"/>
            <a:ext cx="8437562" cy="5068903"/>
          </a:xfrm>
        </p:spPr>
        <p:txBody>
          <a:bodyPr/>
          <a:lstStyle/>
          <a:p>
            <a:pPr lvl="0">
              <a:buNone/>
            </a:pPr>
            <a:r>
              <a:rPr lang="zh-CN" altLang="en-US" sz="2000" smtClean="0">
                <a:latin typeface="宋体" pitchFamily="2" charset="-122"/>
                <a:ea typeface="宋体" pitchFamily="2" charset="-122"/>
              </a:rPr>
              <a:t>（</a:t>
            </a:r>
            <a:r>
              <a:rPr lang="en-US" altLang="zh-CN" sz="2000" smtClean="0">
                <a:latin typeface="宋体" pitchFamily="2" charset="-122"/>
                <a:ea typeface="宋体" pitchFamily="2" charset="-122"/>
              </a:rPr>
              <a:t>1</a:t>
            </a:r>
            <a:r>
              <a:rPr lang="zh-CN" altLang="en-US" sz="2000" smtClean="0">
                <a:latin typeface="宋体" pitchFamily="2" charset="-122"/>
                <a:ea typeface="宋体" pitchFamily="2" charset="-122"/>
              </a:rPr>
              <a:t>）构建得到残煤和沥青质单分子的的结构模型，残煤中主要以三环和</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四环芳香结构单元及环烷烃为主，沥青质中主要以三环芳香结构单元及含</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氧官能团、脂肪侧链为主，残煤芳香度大于沥青质，芳香结构大于沥青质，</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脂肪结构及含氧官能团含量小于沥青质。</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    优化后的模型结构模型发生不同程度的弯曲变形，主要是脂肪链</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的弯曲使得芳香片层间发生扭转，沥青质中出现了近乎平行排列的芳香层</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片。模型能量中以非成键能尤其是范德华能构成势能主要部分，决定着结</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构稳定性。</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a:t>
            </a:r>
            <a:r>
              <a:rPr lang="en-US" altLang="zh-CN" sz="2000" smtClean="0">
                <a:latin typeface="宋体" pitchFamily="2" charset="-122"/>
                <a:ea typeface="宋体" pitchFamily="2" charset="-122"/>
              </a:rPr>
              <a:t>2</a:t>
            </a:r>
            <a:r>
              <a:rPr lang="zh-CN" altLang="en-US" sz="2000" smtClean="0">
                <a:latin typeface="宋体" pitchFamily="2" charset="-122"/>
                <a:ea typeface="宋体" pitchFamily="2" charset="-122"/>
              </a:rPr>
              <a:t>）超分子结构中出现了大量平行芳香层片，脂肪结构也发生了平行定</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向排列，由于受脂肪侧链和周围芳香结构影响，部分芳香层片发生了弯曲。</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另外，残煤和沥青质单分子形成“锁钥关系”，亦即主</a:t>
            </a:r>
            <a:r>
              <a:rPr lang="en-US" altLang="zh-CN" sz="2000" smtClean="0">
                <a:latin typeface="宋体" pitchFamily="2" charset="-122"/>
                <a:ea typeface="宋体" pitchFamily="2" charset="-122"/>
              </a:rPr>
              <a:t>—</a:t>
            </a:r>
            <a:r>
              <a:rPr lang="zh-CN" altLang="en-US" sz="2000" smtClean="0">
                <a:latin typeface="宋体" pitchFamily="2" charset="-122"/>
                <a:ea typeface="宋体" pitchFamily="2" charset="-122"/>
              </a:rPr>
              <a:t>客体关系，为满</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足这种关系，芳香结构和脂肪结构在空间上作出调整以适应超分子的形成。</a:t>
            </a:r>
          </a:p>
          <a:p>
            <a:pPr marL="0" indent="0">
              <a:buFontTx/>
              <a:buNone/>
            </a:pPr>
            <a:endParaRPr lang="en-US" altLang="zh-CN" sz="2000" dirty="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285860"/>
            <a:ext cx="8437562" cy="5068903"/>
          </a:xfrm>
        </p:spPr>
        <p:txBody>
          <a:bodyPr/>
          <a:lstStyle/>
          <a:p>
            <a:pPr lvl="0">
              <a:buNone/>
            </a:pPr>
            <a:r>
              <a:rPr lang="zh-CN" altLang="en-US" sz="2000" smtClean="0">
                <a:latin typeface="宋体" pitchFamily="2" charset="-122"/>
                <a:ea typeface="宋体" pitchFamily="2" charset="-122"/>
              </a:rPr>
              <a:t>（</a:t>
            </a:r>
            <a:r>
              <a:rPr lang="en-US" altLang="zh-CN" sz="2000" smtClean="0">
                <a:latin typeface="宋体" pitchFamily="2" charset="-122"/>
                <a:ea typeface="宋体" pitchFamily="2" charset="-122"/>
              </a:rPr>
              <a:t>3</a:t>
            </a:r>
            <a:r>
              <a:rPr lang="zh-CN" altLang="en-US" sz="2000" smtClean="0">
                <a:latin typeface="宋体" pitchFamily="2" charset="-122"/>
                <a:ea typeface="宋体" pitchFamily="2" charset="-122"/>
              </a:rPr>
              <a:t>）饱和吸附中，两构型对对</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的饱和吸附量关系均为原煤</a:t>
            </a:r>
            <a:r>
              <a:rPr lang="en-US" sz="2000" smtClean="0">
                <a:latin typeface="宋体" pitchFamily="2" charset="-122"/>
                <a:ea typeface="宋体" pitchFamily="2" charset="-122"/>
              </a:rPr>
              <a:t>&gt;</a:t>
            </a:r>
            <a:r>
              <a:rPr lang="zh-CN" altLang="en-US" sz="2000" smtClean="0">
                <a:latin typeface="宋体" pitchFamily="2" charset="-122"/>
                <a:ea typeface="宋体" pitchFamily="2" charset="-122"/>
              </a:rPr>
              <a:t>残</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煤，</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en-US" sz="2000" smtClean="0">
                <a:latin typeface="宋体" pitchFamily="2" charset="-122"/>
                <a:ea typeface="宋体" pitchFamily="2" charset="-122"/>
              </a:rPr>
              <a:t>&gt;CH</a:t>
            </a:r>
            <a:r>
              <a:rPr lang="en-US" sz="2000" baseline="-25000" smtClean="0">
                <a:latin typeface="宋体" pitchFamily="2" charset="-122"/>
                <a:ea typeface="宋体" pitchFamily="2" charset="-122"/>
              </a:rPr>
              <a:t>4</a:t>
            </a:r>
            <a:r>
              <a:rPr lang="zh-CN" altLang="en-US" sz="2000" baseline="-25000" smtClean="0">
                <a:latin typeface="宋体" pitchFamily="2" charset="-122"/>
                <a:ea typeface="宋体" pitchFamily="2" charset="-122"/>
              </a:rPr>
              <a:t>。</a:t>
            </a:r>
            <a:endParaRPr lang="en-US" altLang="zh-CN" sz="2000" baseline="-25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a:t>
            </a:r>
            <a:r>
              <a:rPr lang="en-US" altLang="zh-CN" sz="2000" smtClean="0">
                <a:latin typeface="宋体" pitchFamily="2" charset="-122"/>
                <a:ea typeface="宋体" pitchFamily="2" charset="-122"/>
                <a:cs typeface="Times New Roman" pitchFamily="18" charset="0"/>
              </a:rPr>
              <a:t>4</a:t>
            </a:r>
            <a:r>
              <a:rPr lang="zh-CN" altLang="en-US" sz="2000" smtClean="0">
                <a:latin typeface="宋体" pitchFamily="2" charset="-122"/>
                <a:ea typeface="宋体" pitchFamily="2" charset="-122"/>
              </a:rPr>
              <a:t>）</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分子在煤分子吸附中的存在形式为正三角锥形，</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呈直线型，</a:t>
            </a:r>
            <a:endParaRPr lang="en-US" altLang="zh-CN" sz="2000" smtClean="0">
              <a:latin typeface="宋体" pitchFamily="2" charset="-122"/>
              <a:ea typeface="宋体" pitchFamily="2" charset="-122"/>
            </a:endParaRPr>
          </a:p>
          <a:p>
            <a:pPr lvl="0">
              <a:buNone/>
            </a:pP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和</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分子大小及形状对吸附能力有重要影响。</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和</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优先吸附于煤分</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子结构的边缘，然后扩散至煤分子孔隙中，</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分子以两两相邻类似乙烷分</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子的构型排布，</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分子以两两相交或平行的形式吸附于煤分子中，且两种</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吸附质分子有局部堆积效应，单独存在的分子较少。大部分</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和</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分子</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沿着超分子中芳香层片的弯曲方向呈层状分布，形成吸附质分子层，其中</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原煤分子中吸附质分子将沥青质分子这把“钥匙”紧紧包围，并有部分吸</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附质分子进入椭圆形孔洞中，从而形成新的“锁钥关系”，超分子的这种</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分子识别机制对煤的吸附性能有重要影响。</a:t>
            </a:r>
            <a:r>
              <a:rPr lang="en-US" altLang="zh-CN" sz="2000" smtClean="0">
                <a:latin typeface="宋体" pitchFamily="2" charset="-122"/>
                <a:ea typeface="宋体" pitchFamily="2" charset="-122"/>
              </a:rPr>
              <a:t> </a:t>
            </a:r>
          </a:p>
          <a:p>
            <a:pPr marL="0" indent="0">
              <a:buFontTx/>
              <a:buNone/>
            </a:pPr>
            <a:endParaRPr lang="en-US" altLang="zh-CN" sz="2000" dirty="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ph idx="1"/>
          </p:nvPr>
        </p:nvSpPr>
        <p:spPr>
          <a:xfrm>
            <a:off x="350838" y="1285860"/>
            <a:ext cx="8437562" cy="5068903"/>
          </a:xfrm>
        </p:spPr>
        <p:txBody>
          <a:bodyPr/>
          <a:lstStyle/>
          <a:p>
            <a:pPr lvl="0">
              <a:buNone/>
            </a:pPr>
            <a:r>
              <a:rPr lang="zh-CN" altLang="en-US" sz="2000" smtClean="0">
                <a:latin typeface="宋体" pitchFamily="2" charset="-122"/>
                <a:ea typeface="宋体" pitchFamily="2" charset="-122"/>
              </a:rPr>
              <a:t>（</a:t>
            </a:r>
            <a:r>
              <a:rPr lang="en-US" altLang="zh-CN" sz="2000" smtClean="0">
                <a:latin typeface="宋体" pitchFamily="2" charset="-122"/>
                <a:ea typeface="宋体" pitchFamily="2" charset="-122"/>
              </a:rPr>
              <a:t>5</a:t>
            </a:r>
            <a:r>
              <a:rPr lang="zh-CN" altLang="en-US" sz="2000" smtClean="0">
                <a:latin typeface="宋体" pitchFamily="2" charset="-122"/>
                <a:ea typeface="宋体" pitchFamily="2" charset="-122"/>
              </a:rPr>
              <a:t>）模拟了煤分子在</a:t>
            </a:r>
            <a:r>
              <a:rPr lang="en-US" sz="2000" smtClean="0">
                <a:latin typeface="宋体" pitchFamily="2" charset="-122"/>
                <a:ea typeface="宋体" pitchFamily="2" charset="-122"/>
              </a:rPr>
              <a:t>303.15K</a:t>
            </a:r>
            <a:r>
              <a:rPr lang="zh-CN" altLang="en-US" sz="2000" smtClean="0">
                <a:latin typeface="宋体" pitchFamily="2" charset="-122"/>
                <a:ea typeface="宋体" pitchFamily="2" charset="-122"/>
              </a:rPr>
              <a:t>温度、</a:t>
            </a:r>
            <a:r>
              <a:rPr lang="en-US" sz="2000" smtClean="0">
                <a:latin typeface="宋体" pitchFamily="2" charset="-122"/>
                <a:ea typeface="宋体" pitchFamily="2" charset="-122"/>
              </a:rPr>
              <a:t>0</a:t>
            </a:r>
            <a:r>
              <a:rPr lang="zh-CN" altLang="en-US" sz="2000" smtClean="0">
                <a:latin typeface="宋体" pitchFamily="2" charset="-122"/>
                <a:ea typeface="宋体" pitchFamily="2" charset="-122"/>
              </a:rPr>
              <a:t>～</a:t>
            </a:r>
            <a:r>
              <a:rPr lang="en-US" sz="2000" smtClean="0">
                <a:latin typeface="宋体" pitchFamily="2" charset="-122"/>
                <a:ea typeface="宋体" pitchFamily="2" charset="-122"/>
              </a:rPr>
              <a:t>25MPa</a:t>
            </a:r>
            <a:r>
              <a:rPr lang="zh-CN" altLang="en-US" sz="2000" smtClean="0">
                <a:latin typeface="宋体" pitchFamily="2" charset="-122"/>
                <a:ea typeface="宋体" pitchFamily="2" charset="-122"/>
              </a:rPr>
              <a:t>压力下的单组份</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p>
          <a:p>
            <a:pPr lvl="0">
              <a:buNone/>
            </a:pPr>
            <a:r>
              <a:rPr lang="zh-CN" altLang="en-US" sz="2000" smtClean="0">
                <a:latin typeface="宋体" pitchFamily="2" charset="-122"/>
                <a:ea typeface="宋体" pitchFamily="2" charset="-122"/>
              </a:rPr>
              <a:t>二元组分等温吸附。结果表明，同温同压下吸附量大小关系为</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en-US" sz="2000" smtClean="0">
                <a:latin typeface="宋体" pitchFamily="2" charset="-122"/>
                <a:ea typeface="宋体" pitchFamily="2" charset="-122"/>
              </a:rPr>
              <a:t>&gt;CH</a:t>
            </a:r>
            <a:r>
              <a:rPr lang="en-US" sz="2000" baseline="-25000" smtClean="0">
                <a:latin typeface="宋体" pitchFamily="2" charset="-122"/>
                <a:ea typeface="宋体" pitchFamily="2" charset="-122"/>
              </a:rPr>
              <a:t>4</a:t>
            </a:r>
            <a:r>
              <a:rPr lang="zh-CN" altLang="en-US" sz="2000" smtClean="0">
                <a:latin typeface="宋体" pitchFamily="2" charset="-122"/>
                <a:ea typeface="宋体" pitchFamily="2" charset="-122"/>
              </a:rPr>
              <a:t>，</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对同一种吸附质而言，原煤分子吸附量</a:t>
            </a:r>
            <a:r>
              <a:rPr lang="en-US" sz="2000" smtClean="0">
                <a:latin typeface="宋体" pitchFamily="2" charset="-122"/>
                <a:ea typeface="宋体" pitchFamily="2" charset="-122"/>
              </a:rPr>
              <a:t>&gt;</a:t>
            </a:r>
            <a:r>
              <a:rPr lang="zh-CN" altLang="en-US" sz="2000" smtClean="0">
                <a:latin typeface="宋体" pitchFamily="2" charset="-122"/>
                <a:ea typeface="宋体" pitchFamily="2" charset="-122"/>
              </a:rPr>
              <a:t>残煤分子吸附量，即原煤对两种</a:t>
            </a:r>
            <a:endParaRPr lang="en-US" altLang="zh-CN" sz="2000" smtClean="0">
              <a:latin typeface="宋体" pitchFamily="2" charset="-122"/>
              <a:ea typeface="宋体" pitchFamily="2" charset="-122"/>
            </a:endParaRPr>
          </a:p>
          <a:p>
            <a:pPr lvl="0">
              <a:buNone/>
            </a:pPr>
            <a:r>
              <a:rPr lang="zh-CN" altLang="en-US" sz="2000" smtClean="0">
                <a:latin typeface="宋体" pitchFamily="2" charset="-122"/>
                <a:ea typeface="宋体" pitchFamily="2" charset="-122"/>
              </a:rPr>
              <a:t>气体的吸附较残煤强。</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在</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混合体系中有吸附竞争优势，</a:t>
            </a:r>
            <a:r>
              <a:rPr lang="en-US" sz="2000" smtClean="0">
                <a:latin typeface="宋体" pitchFamily="2" charset="-122"/>
                <a:ea typeface="宋体" pitchFamily="2" charset="-122"/>
              </a:rPr>
              <a:t>CH</a:t>
            </a:r>
            <a:r>
              <a:rPr lang="en-US" sz="2000" baseline="-25000" smtClean="0">
                <a:latin typeface="宋体" pitchFamily="2" charset="-122"/>
                <a:ea typeface="宋体" pitchFamily="2" charset="-122"/>
              </a:rPr>
              <a:t>4</a:t>
            </a:r>
          </a:p>
          <a:p>
            <a:pPr lvl="0">
              <a:buNone/>
            </a:pPr>
            <a:r>
              <a:rPr lang="zh-CN" altLang="en-US" sz="2000" smtClean="0">
                <a:latin typeface="宋体" pitchFamily="2" charset="-122"/>
                <a:ea typeface="宋体" pitchFamily="2" charset="-122"/>
              </a:rPr>
              <a:t>吸附量受压力影响较小，</a:t>
            </a:r>
            <a:r>
              <a:rPr lang="en-US" sz="2000" smtClean="0">
                <a:latin typeface="宋体" pitchFamily="2" charset="-122"/>
                <a:ea typeface="宋体" pitchFamily="2" charset="-122"/>
              </a:rPr>
              <a:t>CO</a:t>
            </a:r>
            <a:r>
              <a:rPr lang="en-US" sz="2000" baseline="-25000" smtClean="0">
                <a:latin typeface="宋体" pitchFamily="2" charset="-122"/>
                <a:ea typeface="宋体" pitchFamily="2" charset="-122"/>
              </a:rPr>
              <a:t>2</a:t>
            </a:r>
            <a:r>
              <a:rPr lang="zh-CN" altLang="en-US" sz="2000" smtClean="0">
                <a:latin typeface="宋体" pitchFamily="2" charset="-122"/>
                <a:ea typeface="宋体" pitchFamily="2" charset="-122"/>
              </a:rPr>
              <a:t>对压力的变化更加敏感。</a:t>
            </a:r>
            <a:r>
              <a:rPr lang="en-US" altLang="zh-CN" sz="2000" smtClean="0">
                <a:latin typeface="宋体" pitchFamily="2" charset="-122"/>
                <a:ea typeface="宋体" pitchFamily="2" charset="-122"/>
              </a:rPr>
              <a:t> </a:t>
            </a:r>
          </a:p>
          <a:p>
            <a:pPr marL="0" indent="0">
              <a:buFontTx/>
              <a:buNone/>
            </a:pPr>
            <a:endParaRPr lang="en-US" altLang="zh-CN" sz="2000" dirty="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a:p>
            <a:pPr marL="0" indent="0" algn="ctr">
              <a:buFontTx/>
              <a:buNone/>
            </a:pPr>
            <a:endParaRPr lang="en-US" altLang="zh-CN" sz="1600" smtClean="0">
              <a:latin typeface="宋体" panose="02010600030101010101" pitchFamily="2" charset="-122"/>
              <a:ea typeface="宋体" panose="02010600030101010101"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water"/>
          <p:cNvPicPr>
            <a:picLocks noChangeAspect="1" noChangeArrowheads="1"/>
          </p:cNvPicPr>
          <p:nvPr/>
        </p:nvPicPr>
        <p:blipFill>
          <a:blip r:embed="rId2"/>
          <a:srcRect l="22409" t="16374" b="27486"/>
          <a:stretch>
            <a:fillRect/>
          </a:stretch>
        </p:blipFill>
        <p:spPr bwMode="gray">
          <a:xfrm rot="786797">
            <a:off x="6726238" y="0"/>
            <a:ext cx="2417762" cy="1995488"/>
          </a:xfrm>
          <a:prstGeom prst="rect">
            <a:avLst/>
          </a:prstGeom>
          <a:noFill/>
        </p:spPr>
      </p:pic>
      <p:sp>
        <p:nvSpPr>
          <p:cNvPr id="4" name="TextBox 3"/>
          <p:cNvSpPr txBox="1"/>
          <p:nvPr/>
        </p:nvSpPr>
        <p:spPr>
          <a:xfrm>
            <a:off x="2214546" y="2000240"/>
            <a:ext cx="4714908" cy="1754326"/>
          </a:xfrm>
          <a:prstGeom prst="rect">
            <a:avLst/>
          </a:prstGeom>
          <a:noFill/>
        </p:spPr>
        <p:txBody>
          <a:bodyPr wrap="square" rtlCol="0">
            <a:spAutoFit/>
          </a:bodyPr>
          <a:lstStyle/>
          <a:p>
            <a:r>
              <a:rPr lang="zh-CN" altLang="en-US" sz="5400" b="1" kern="10" smtClean="0">
                <a:ln w="25400">
                  <a:solidFill>
                    <a:srgbClr val="FFFFFF"/>
                  </a:solidFill>
                  <a:round/>
                </a:ln>
                <a:gradFill rotWithShape="1">
                  <a:gsLst>
                    <a:gs pos="0">
                      <a:schemeClr val="tx2"/>
                    </a:gs>
                    <a:gs pos="50000">
                      <a:schemeClr val="tx2">
                        <a:gamma/>
                        <a:tint val="57255"/>
                        <a:invGamma/>
                      </a:schemeClr>
                    </a:gs>
                    <a:gs pos="100000">
                      <a:schemeClr val="tx2"/>
                    </a:gs>
                  </a:gsLst>
                  <a:lin ang="0" scaled="1"/>
                </a:gradFill>
                <a:effectLst>
                  <a:outerShdw blurRad="38100" dist="38100" dir="2700000" algn="tl">
                    <a:srgbClr val="000000">
                      <a:alpha val="43137"/>
                    </a:srgbClr>
                  </a:outerShdw>
                </a:effectLst>
                <a:latin typeface="宋体" pitchFamily="2" charset="-122"/>
                <a:ea typeface="宋体" pitchFamily="2" charset="-122"/>
              </a:rPr>
              <a:t>敬请各位答辩专家批评指正</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
          <p:cNvSpPr txBox="1"/>
          <p:nvPr/>
        </p:nvSpPr>
        <p:spPr>
          <a:xfrm>
            <a:off x="2143108" y="2857496"/>
            <a:ext cx="4786345" cy="830997"/>
          </a:xfrm>
          <a:prstGeom prst="rect">
            <a:avLst/>
          </a:prstGeom>
          <a:noFill/>
        </p:spPr>
        <p:txBody>
          <a:bodyPr wrap="square" rtlCol="0">
            <a:spAutoFit/>
          </a:bodyPr>
          <a:lstStyle/>
          <a:p>
            <a:pPr algn="dist"/>
            <a:r>
              <a:rPr lang="zh-CN" altLang="en-US" sz="4800" smtClean="0">
                <a:solidFill>
                  <a:srgbClr val="181717"/>
                </a:solidFill>
                <a:latin typeface="楷体" pitchFamily="49" charset="-122"/>
                <a:ea typeface="楷体" pitchFamily="49" charset="-122"/>
              </a:rPr>
              <a:t>二</a:t>
            </a:r>
            <a:r>
              <a:rPr lang="en-US" altLang="zh-CN" sz="4800" smtClean="0">
                <a:solidFill>
                  <a:srgbClr val="181717"/>
                </a:solidFill>
                <a:latin typeface="楷体" pitchFamily="49" charset="-122"/>
                <a:ea typeface="楷体" pitchFamily="49" charset="-122"/>
              </a:rPr>
              <a:t>  </a:t>
            </a:r>
            <a:r>
              <a:rPr lang="zh-CN" altLang="en-US" sz="4800" smtClean="0">
                <a:solidFill>
                  <a:srgbClr val="181717"/>
                </a:solidFill>
                <a:latin typeface="楷体" pitchFamily="49" charset="-122"/>
                <a:ea typeface="楷体" pitchFamily="49" charset="-122"/>
              </a:rPr>
              <a:t>研究方法</a:t>
            </a:r>
            <a:endParaRPr lang="zh-CN" altLang="en-US" sz="4800" dirty="0">
              <a:solidFill>
                <a:srgbClr val="181717"/>
              </a:solidFill>
              <a:latin typeface="楷体" pitchFamily="49" charset="-122"/>
              <a:ea typeface="楷体" pitchFamily="49"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677" name="文本框 67"/>
          <p:cNvSpPr txBox="1">
            <a:spLocks noChangeArrowheads="1"/>
          </p:cNvSpPr>
          <p:nvPr/>
        </p:nvSpPr>
        <p:spPr bwMode="auto">
          <a:xfrm>
            <a:off x="3643306" y="1285860"/>
            <a:ext cx="1968500" cy="2857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柳林</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3</a:t>
            </a:r>
            <a:r>
              <a:rPr kumimoji="0" lang="en-US" altLang="zh-CN" sz="1400" b="0" i="0" u="none" strike="noStrike" cap="none" normalizeH="0" baseline="30000" smtClean="0">
                <a:ln>
                  <a:noFill/>
                </a:ln>
                <a:solidFill>
                  <a:schemeClr val="tx1"/>
                </a:solidFill>
                <a:effectLst/>
                <a:latin typeface="Calibri" pitchFamily="34" charset="0"/>
                <a:ea typeface="宋体" pitchFamily="2" charset="-122"/>
                <a:cs typeface="宋体" pitchFamily="2" charset="-122"/>
              </a:rPr>
              <a:t>#</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煤样采集</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0678" name="自选图形 68"/>
          <p:cNvCxnSpPr>
            <a:cxnSpLocks noChangeShapeType="1"/>
          </p:cNvCxnSpPr>
          <p:nvPr/>
        </p:nvCxnSpPr>
        <p:spPr bwMode="auto">
          <a:xfrm>
            <a:off x="4616444" y="1571610"/>
            <a:ext cx="0" cy="257175"/>
          </a:xfrm>
          <a:prstGeom prst="straightConnector1">
            <a:avLst/>
          </a:prstGeom>
          <a:noFill/>
          <a:ln w="9525">
            <a:solidFill>
              <a:srgbClr val="000000"/>
            </a:solidFill>
            <a:round/>
            <a:headEnd/>
            <a:tailEnd type="triangle" w="med" len="med"/>
          </a:ln>
        </p:spPr>
      </p:cxnSp>
      <p:sp>
        <p:nvSpPr>
          <p:cNvPr id="70679" name="文本框 69"/>
          <p:cNvSpPr txBox="1">
            <a:spLocks noChangeArrowheads="1"/>
          </p:cNvSpPr>
          <p:nvPr/>
        </p:nvSpPr>
        <p:spPr bwMode="auto">
          <a:xfrm>
            <a:off x="3643306" y="1828785"/>
            <a:ext cx="1968500" cy="28416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原煤吡啶抽提</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0680" name="自选图形 70"/>
          <p:cNvCxnSpPr>
            <a:cxnSpLocks noChangeShapeType="1"/>
          </p:cNvCxnSpPr>
          <p:nvPr/>
        </p:nvCxnSpPr>
        <p:spPr bwMode="auto">
          <a:xfrm>
            <a:off x="4616444" y="2112948"/>
            <a:ext cx="0" cy="257175"/>
          </a:xfrm>
          <a:prstGeom prst="straightConnector1">
            <a:avLst/>
          </a:prstGeom>
          <a:noFill/>
          <a:ln w="9525">
            <a:solidFill>
              <a:srgbClr val="000000"/>
            </a:solidFill>
            <a:round/>
            <a:headEnd/>
            <a:tailEnd type="triangle" w="med" len="med"/>
          </a:ln>
        </p:spPr>
      </p:cxnSp>
      <p:cxnSp>
        <p:nvCxnSpPr>
          <p:cNvPr id="70681" name="自选图形 72"/>
          <p:cNvCxnSpPr>
            <a:cxnSpLocks noChangeShapeType="1"/>
          </p:cNvCxnSpPr>
          <p:nvPr/>
        </p:nvCxnSpPr>
        <p:spPr bwMode="auto">
          <a:xfrm>
            <a:off x="3182931" y="2370123"/>
            <a:ext cx="2955925" cy="0"/>
          </a:xfrm>
          <a:prstGeom prst="straightConnector1">
            <a:avLst/>
          </a:prstGeom>
          <a:noFill/>
          <a:ln w="9525">
            <a:solidFill>
              <a:srgbClr val="000000"/>
            </a:solidFill>
            <a:round/>
            <a:headEnd/>
            <a:tailEnd/>
          </a:ln>
        </p:spPr>
      </p:cxnSp>
      <p:cxnSp>
        <p:nvCxnSpPr>
          <p:cNvPr id="70682" name="自选图形 73"/>
          <p:cNvCxnSpPr>
            <a:cxnSpLocks noChangeShapeType="1"/>
          </p:cNvCxnSpPr>
          <p:nvPr/>
        </p:nvCxnSpPr>
        <p:spPr bwMode="auto">
          <a:xfrm>
            <a:off x="3182931" y="2370123"/>
            <a:ext cx="0" cy="255587"/>
          </a:xfrm>
          <a:prstGeom prst="straightConnector1">
            <a:avLst/>
          </a:prstGeom>
          <a:noFill/>
          <a:ln w="9525">
            <a:solidFill>
              <a:srgbClr val="000000"/>
            </a:solidFill>
            <a:round/>
            <a:headEnd/>
            <a:tailEnd type="triangle" w="med" len="med"/>
          </a:ln>
        </p:spPr>
      </p:cxnSp>
      <p:sp>
        <p:nvSpPr>
          <p:cNvPr id="70683" name="文本框 75"/>
          <p:cNvSpPr txBox="1">
            <a:spLocks noChangeArrowheads="1"/>
          </p:cNvSpPr>
          <p:nvPr/>
        </p:nvSpPr>
        <p:spPr bwMode="auto">
          <a:xfrm>
            <a:off x="2516181" y="2625710"/>
            <a:ext cx="1397000" cy="2857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抽提残煤</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0684" name="文本框 76"/>
          <p:cNvSpPr txBox="1">
            <a:spLocks noChangeArrowheads="1"/>
          </p:cNvSpPr>
          <p:nvPr/>
        </p:nvSpPr>
        <p:spPr bwMode="auto">
          <a:xfrm>
            <a:off x="5449881" y="2625710"/>
            <a:ext cx="1397000" cy="2857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沥青质</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0685" name="自选图形 77"/>
          <p:cNvCxnSpPr>
            <a:cxnSpLocks noChangeShapeType="1"/>
          </p:cNvCxnSpPr>
          <p:nvPr/>
        </p:nvCxnSpPr>
        <p:spPr bwMode="auto">
          <a:xfrm>
            <a:off x="3182931" y="2911460"/>
            <a:ext cx="0" cy="257175"/>
          </a:xfrm>
          <a:prstGeom prst="straightConnector1">
            <a:avLst/>
          </a:prstGeom>
          <a:noFill/>
          <a:ln w="9525">
            <a:solidFill>
              <a:srgbClr val="000000"/>
            </a:solidFill>
            <a:round/>
            <a:headEnd/>
            <a:tailEnd type="triangle" w="med" len="med"/>
          </a:ln>
        </p:spPr>
      </p:cxnSp>
      <p:cxnSp>
        <p:nvCxnSpPr>
          <p:cNvPr id="70686" name="自选图形 78"/>
          <p:cNvCxnSpPr>
            <a:cxnSpLocks noChangeShapeType="1"/>
          </p:cNvCxnSpPr>
          <p:nvPr/>
        </p:nvCxnSpPr>
        <p:spPr bwMode="auto">
          <a:xfrm>
            <a:off x="6138856" y="2911460"/>
            <a:ext cx="0" cy="257175"/>
          </a:xfrm>
          <a:prstGeom prst="straightConnector1">
            <a:avLst/>
          </a:prstGeom>
          <a:noFill/>
          <a:ln w="9525">
            <a:solidFill>
              <a:srgbClr val="000000"/>
            </a:solidFill>
            <a:round/>
            <a:headEnd/>
            <a:tailEnd type="triangle" w="med" len="med"/>
          </a:ln>
        </p:spPr>
      </p:cxnSp>
      <p:sp>
        <p:nvSpPr>
          <p:cNvPr id="70687" name="文本框 79"/>
          <p:cNvSpPr txBox="1">
            <a:spLocks noChangeArrowheads="1"/>
          </p:cNvSpPr>
          <p:nvPr/>
        </p:nvSpPr>
        <p:spPr bwMode="auto">
          <a:xfrm>
            <a:off x="2143108" y="3143248"/>
            <a:ext cx="5056216" cy="3571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利用工业分析和元素分析、</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XPS</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a:t>
            </a:r>
            <a:r>
              <a:rPr kumimoji="0" lang="en-US" altLang="zh-CN" sz="1400" b="0" i="0" u="none" strike="noStrike" cap="none" normalizeH="0" baseline="30000" smtClean="0">
                <a:ln>
                  <a:noFill/>
                </a:ln>
                <a:solidFill>
                  <a:schemeClr val="tx1"/>
                </a:solidFill>
                <a:effectLst/>
                <a:latin typeface="Calibri" pitchFamily="34" charset="0"/>
                <a:ea typeface="宋体" pitchFamily="2" charset="-122"/>
                <a:cs typeface="宋体" pitchFamily="2" charset="-122"/>
              </a:rPr>
              <a:t>13</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C-NMR</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，表征两样品的结构</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0688" name="自选图形 82"/>
          <p:cNvCxnSpPr>
            <a:cxnSpLocks noChangeShapeType="1"/>
          </p:cNvCxnSpPr>
          <p:nvPr/>
        </p:nvCxnSpPr>
        <p:spPr bwMode="auto">
          <a:xfrm>
            <a:off x="3182931" y="3473435"/>
            <a:ext cx="0" cy="255588"/>
          </a:xfrm>
          <a:prstGeom prst="straightConnector1">
            <a:avLst/>
          </a:prstGeom>
          <a:noFill/>
          <a:ln w="9525">
            <a:solidFill>
              <a:srgbClr val="000000"/>
            </a:solidFill>
            <a:round/>
            <a:headEnd/>
            <a:tailEnd type="triangle" w="med" len="med"/>
          </a:ln>
        </p:spPr>
      </p:cxnSp>
      <p:cxnSp>
        <p:nvCxnSpPr>
          <p:cNvPr id="70689" name="自选图形 83"/>
          <p:cNvCxnSpPr>
            <a:cxnSpLocks noChangeShapeType="1"/>
          </p:cNvCxnSpPr>
          <p:nvPr/>
        </p:nvCxnSpPr>
        <p:spPr bwMode="auto">
          <a:xfrm>
            <a:off x="6138856" y="3473435"/>
            <a:ext cx="0" cy="255588"/>
          </a:xfrm>
          <a:prstGeom prst="straightConnector1">
            <a:avLst/>
          </a:prstGeom>
          <a:noFill/>
          <a:ln w="9525">
            <a:solidFill>
              <a:srgbClr val="000000"/>
            </a:solidFill>
            <a:round/>
            <a:headEnd/>
            <a:tailEnd type="triangle" w="med" len="med"/>
          </a:ln>
        </p:spPr>
      </p:cxnSp>
      <p:sp>
        <p:nvSpPr>
          <p:cNvPr id="70690" name="文本框 84"/>
          <p:cNvSpPr txBox="1">
            <a:spLocks noChangeArrowheads="1"/>
          </p:cNvSpPr>
          <p:nvPr/>
        </p:nvSpPr>
        <p:spPr bwMode="auto">
          <a:xfrm>
            <a:off x="2516181" y="3729023"/>
            <a:ext cx="1397000" cy="2857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残煤结构模型</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0691" name="文本框 85"/>
          <p:cNvSpPr txBox="1">
            <a:spLocks noChangeArrowheads="1"/>
          </p:cNvSpPr>
          <p:nvPr/>
        </p:nvSpPr>
        <p:spPr bwMode="auto">
          <a:xfrm>
            <a:off x="5429256" y="3714752"/>
            <a:ext cx="1479574" cy="2857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沥青质结构模型</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0692" name="自选图形 86"/>
          <p:cNvCxnSpPr>
            <a:cxnSpLocks noChangeShapeType="1"/>
          </p:cNvCxnSpPr>
          <p:nvPr/>
        </p:nvCxnSpPr>
        <p:spPr bwMode="auto">
          <a:xfrm>
            <a:off x="3182931" y="4014773"/>
            <a:ext cx="0" cy="255587"/>
          </a:xfrm>
          <a:prstGeom prst="straightConnector1">
            <a:avLst/>
          </a:prstGeom>
          <a:noFill/>
          <a:ln w="9525">
            <a:solidFill>
              <a:srgbClr val="000000"/>
            </a:solidFill>
            <a:round/>
            <a:headEnd/>
            <a:tailEnd type="triangle" w="med" len="med"/>
          </a:ln>
        </p:spPr>
      </p:cxnSp>
      <p:cxnSp>
        <p:nvCxnSpPr>
          <p:cNvPr id="70693" name="自选图形 87"/>
          <p:cNvCxnSpPr>
            <a:cxnSpLocks noChangeShapeType="1"/>
          </p:cNvCxnSpPr>
          <p:nvPr/>
        </p:nvCxnSpPr>
        <p:spPr bwMode="auto">
          <a:xfrm>
            <a:off x="6138856" y="4014773"/>
            <a:ext cx="0" cy="255587"/>
          </a:xfrm>
          <a:prstGeom prst="straightConnector1">
            <a:avLst/>
          </a:prstGeom>
          <a:noFill/>
          <a:ln w="9525">
            <a:solidFill>
              <a:srgbClr val="000000"/>
            </a:solidFill>
            <a:round/>
            <a:headEnd/>
            <a:tailEnd type="triangle" w="med" len="med"/>
          </a:ln>
        </p:spPr>
      </p:cxnSp>
      <p:sp>
        <p:nvSpPr>
          <p:cNvPr id="70694" name="文本框 88"/>
          <p:cNvSpPr txBox="1">
            <a:spLocks noChangeArrowheads="1"/>
          </p:cNvSpPr>
          <p:nvPr/>
        </p:nvSpPr>
        <p:spPr bwMode="auto">
          <a:xfrm>
            <a:off x="2357422" y="4286256"/>
            <a:ext cx="4770463" cy="3571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在</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MS</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中对两模型进行</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MM</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和</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MD</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优化，得到最低能量构型</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0695" name="自选图形 89"/>
          <p:cNvCxnSpPr>
            <a:cxnSpLocks noChangeShapeType="1"/>
          </p:cNvCxnSpPr>
          <p:nvPr/>
        </p:nvCxnSpPr>
        <p:spPr bwMode="auto">
          <a:xfrm>
            <a:off x="4616444" y="4556110"/>
            <a:ext cx="0" cy="257175"/>
          </a:xfrm>
          <a:prstGeom prst="straightConnector1">
            <a:avLst/>
          </a:prstGeom>
          <a:noFill/>
          <a:ln w="9525">
            <a:solidFill>
              <a:srgbClr val="000000"/>
            </a:solidFill>
            <a:round/>
            <a:headEnd/>
            <a:tailEnd type="triangle" w="med" len="med"/>
          </a:ln>
        </p:spPr>
      </p:cxnSp>
      <p:cxnSp>
        <p:nvCxnSpPr>
          <p:cNvPr id="55" name="自选图形 73"/>
          <p:cNvCxnSpPr>
            <a:cxnSpLocks noChangeShapeType="1"/>
          </p:cNvCxnSpPr>
          <p:nvPr/>
        </p:nvCxnSpPr>
        <p:spPr bwMode="auto">
          <a:xfrm>
            <a:off x="6143636" y="2357430"/>
            <a:ext cx="0" cy="255587"/>
          </a:xfrm>
          <a:prstGeom prst="straightConnector1">
            <a:avLst/>
          </a:prstGeom>
          <a:noFill/>
          <a:ln w="9525">
            <a:solidFill>
              <a:srgbClr val="000000"/>
            </a:solidFill>
            <a:round/>
            <a:headEnd/>
            <a:tailEnd type="triangle" w="med" len="med"/>
          </a:ln>
        </p:spPr>
      </p:cxnSp>
      <p:sp>
        <p:nvSpPr>
          <p:cNvPr id="70706" name="文本框 90"/>
          <p:cNvSpPr txBox="1">
            <a:spLocks noChangeArrowheads="1"/>
          </p:cNvSpPr>
          <p:nvPr/>
        </p:nvSpPr>
        <p:spPr bwMode="auto">
          <a:xfrm>
            <a:off x="2500298" y="4786322"/>
            <a:ext cx="4330700" cy="50006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根据抽提率计算原煤超分子和残煤超分子组成中残煤和沥青质个数</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0707" name="自选图形 91"/>
          <p:cNvCxnSpPr>
            <a:cxnSpLocks noChangeShapeType="1"/>
          </p:cNvCxnSpPr>
          <p:nvPr/>
        </p:nvCxnSpPr>
        <p:spPr bwMode="auto">
          <a:xfrm>
            <a:off x="3167048" y="5243527"/>
            <a:ext cx="0" cy="257175"/>
          </a:xfrm>
          <a:prstGeom prst="straightConnector1">
            <a:avLst/>
          </a:prstGeom>
          <a:noFill/>
          <a:ln w="9525">
            <a:solidFill>
              <a:srgbClr val="000000"/>
            </a:solidFill>
            <a:round/>
            <a:headEnd/>
            <a:tailEnd type="triangle" w="med" len="med"/>
          </a:ln>
        </p:spPr>
      </p:cxnSp>
      <p:cxnSp>
        <p:nvCxnSpPr>
          <p:cNvPr id="70708" name="自选图形 92"/>
          <p:cNvCxnSpPr>
            <a:cxnSpLocks noChangeShapeType="1"/>
          </p:cNvCxnSpPr>
          <p:nvPr/>
        </p:nvCxnSpPr>
        <p:spPr bwMode="auto">
          <a:xfrm>
            <a:off x="6121385" y="5243527"/>
            <a:ext cx="0" cy="257175"/>
          </a:xfrm>
          <a:prstGeom prst="straightConnector1">
            <a:avLst/>
          </a:prstGeom>
          <a:noFill/>
          <a:ln w="9525">
            <a:solidFill>
              <a:srgbClr val="000000"/>
            </a:solidFill>
            <a:round/>
            <a:headEnd/>
            <a:tailEnd type="triangle" w="med" len="med"/>
          </a:ln>
        </p:spPr>
      </p:cxnSp>
      <p:sp>
        <p:nvSpPr>
          <p:cNvPr id="70709" name="文本框 93"/>
          <p:cNvSpPr txBox="1">
            <a:spLocks noChangeArrowheads="1"/>
          </p:cNvSpPr>
          <p:nvPr/>
        </p:nvSpPr>
        <p:spPr bwMode="auto">
          <a:xfrm>
            <a:off x="2500298" y="5500702"/>
            <a:ext cx="1397000" cy="28416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原煤超分子</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0710" name="文本框 94"/>
          <p:cNvSpPr txBox="1">
            <a:spLocks noChangeArrowheads="1"/>
          </p:cNvSpPr>
          <p:nvPr/>
        </p:nvSpPr>
        <p:spPr bwMode="auto">
          <a:xfrm>
            <a:off x="5432410" y="5500702"/>
            <a:ext cx="1397000" cy="28416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残煤超分子</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文本框 67"/>
          <p:cNvSpPr txBox="1">
            <a:spLocks noChangeArrowheads="1"/>
          </p:cNvSpPr>
          <p:nvPr/>
        </p:nvSpPr>
        <p:spPr bwMode="auto">
          <a:xfrm>
            <a:off x="3643306" y="1285860"/>
            <a:ext cx="1968500" cy="2857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pitchFamily="34" charset="0"/>
                <a:ea typeface="宋体" pitchFamily="2" charset="-122"/>
                <a:cs typeface="宋体" pitchFamily="2" charset="-122"/>
              </a:rPr>
              <a:t>超分子</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11" name="自选图形 68"/>
          <p:cNvCxnSpPr>
            <a:cxnSpLocks noChangeShapeType="1"/>
          </p:cNvCxnSpPr>
          <p:nvPr/>
        </p:nvCxnSpPr>
        <p:spPr bwMode="auto">
          <a:xfrm>
            <a:off x="4616444" y="1571610"/>
            <a:ext cx="0" cy="257175"/>
          </a:xfrm>
          <a:prstGeom prst="straightConnector1">
            <a:avLst/>
          </a:prstGeom>
          <a:noFill/>
          <a:ln w="9525">
            <a:solidFill>
              <a:srgbClr val="000000"/>
            </a:solidFill>
            <a:round/>
            <a:headEnd/>
            <a:tailEnd type="triangle" w="med" len="med"/>
          </a:ln>
        </p:spPr>
      </p:cxnSp>
      <p:sp>
        <p:nvSpPr>
          <p:cNvPr id="20" name="文本框 79"/>
          <p:cNvSpPr txBox="1">
            <a:spLocks noChangeArrowheads="1"/>
          </p:cNvSpPr>
          <p:nvPr/>
        </p:nvSpPr>
        <p:spPr bwMode="auto">
          <a:xfrm>
            <a:off x="2428860" y="1857364"/>
            <a:ext cx="4429156" cy="3571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a:r>
              <a:rPr lang="en-US" sz="1400" smtClean="0"/>
              <a:t>MM</a:t>
            </a:r>
            <a:r>
              <a:rPr lang="zh-CN" altLang="en-US" sz="1400" smtClean="0"/>
              <a:t>和</a:t>
            </a:r>
            <a:r>
              <a:rPr lang="en-US" sz="1400" smtClean="0"/>
              <a:t>MD</a:t>
            </a:r>
            <a:r>
              <a:rPr lang="zh-CN" altLang="en-US" sz="1400" smtClean="0"/>
              <a:t>优化，得到最低能量构型</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1682" name="自选图形 98"/>
          <p:cNvCxnSpPr>
            <a:cxnSpLocks noChangeShapeType="1"/>
          </p:cNvCxnSpPr>
          <p:nvPr/>
        </p:nvCxnSpPr>
        <p:spPr bwMode="auto">
          <a:xfrm>
            <a:off x="4600560" y="2244718"/>
            <a:ext cx="0" cy="255588"/>
          </a:xfrm>
          <a:prstGeom prst="straightConnector1">
            <a:avLst/>
          </a:prstGeom>
          <a:noFill/>
          <a:ln w="9525">
            <a:solidFill>
              <a:srgbClr val="000000"/>
            </a:solidFill>
            <a:round/>
            <a:headEnd/>
            <a:tailEnd type="triangle" w="med" len="med"/>
          </a:ln>
        </p:spPr>
      </p:cxnSp>
      <p:sp>
        <p:nvSpPr>
          <p:cNvPr id="71683" name="文本框 99"/>
          <p:cNvSpPr txBox="1">
            <a:spLocks noChangeArrowheads="1"/>
          </p:cNvSpPr>
          <p:nvPr/>
        </p:nvSpPr>
        <p:spPr bwMode="auto">
          <a:xfrm>
            <a:off x="2428860" y="2500306"/>
            <a:ext cx="4429156" cy="50006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添加周期边界添加，进行</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MM</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和</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MD</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优化，得到周期边界条件下的构型</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1684" name="自选图形 100"/>
          <p:cNvCxnSpPr>
            <a:cxnSpLocks noChangeShapeType="1"/>
          </p:cNvCxnSpPr>
          <p:nvPr/>
        </p:nvCxnSpPr>
        <p:spPr bwMode="auto">
          <a:xfrm>
            <a:off x="3627423" y="3030537"/>
            <a:ext cx="0" cy="255587"/>
          </a:xfrm>
          <a:prstGeom prst="straightConnector1">
            <a:avLst/>
          </a:prstGeom>
          <a:noFill/>
          <a:ln w="9525">
            <a:solidFill>
              <a:srgbClr val="000000"/>
            </a:solidFill>
            <a:round/>
            <a:headEnd/>
            <a:tailEnd type="triangle" w="med" len="med"/>
          </a:ln>
        </p:spPr>
      </p:cxnSp>
      <p:cxnSp>
        <p:nvCxnSpPr>
          <p:cNvPr id="71685" name="自选图形 101"/>
          <p:cNvCxnSpPr>
            <a:cxnSpLocks noChangeShapeType="1"/>
          </p:cNvCxnSpPr>
          <p:nvPr/>
        </p:nvCxnSpPr>
        <p:spPr bwMode="auto">
          <a:xfrm>
            <a:off x="5792773" y="3030537"/>
            <a:ext cx="0" cy="255587"/>
          </a:xfrm>
          <a:prstGeom prst="straightConnector1">
            <a:avLst/>
          </a:prstGeom>
          <a:noFill/>
          <a:ln w="9525">
            <a:solidFill>
              <a:srgbClr val="000000"/>
            </a:solidFill>
            <a:round/>
            <a:headEnd/>
            <a:tailEnd type="triangle" w="med" len="med"/>
          </a:ln>
        </p:spPr>
      </p:cxnSp>
      <p:sp>
        <p:nvSpPr>
          <p:cNvPr id="71686" name="文本框 102"/>
          <p:cNvSpPr txBox="1">
            <a:spLocks noChangeArrowheads="1"/>
          </p:cNvSpPr>
          <p:nvPr/>
        </p:nvSpPr>
        <p:spPr bwMode="auto">
          <a:xfrm>
            <a:off x="2500298" y="3286124"/>
            <a:ext cx="2100262" cy="5492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饱和吸附量计算</a:t>
            </a:r>
            <a:endParaRPr kumimoji="0" lang="zh-CN" altLang="en-US" sz="1400" b="0" i="0" u="none" strike="noStrike" cap="none" normalizeH="0" baseline="0" smtClean="0">
              <a:ln>
                <a:noFill/>
              </a:ln>
              <a:solidFill>
                <a:schemeClr val="tx1"/>
              </a:solidFill>
              <a:effectLst/>
              <a:latin typeface="Times New Roman" pitchFamily="18" charset="0"/>
              <a:ea typeface="宋体" pitchFamily="2" charset="-122"/>
              <a:cs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饱和吸附构型分析</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71687" name="文本框 104"/>
          <p:cNvSpPr txBox="1">
            <a:spLocks noChangeArrowheads="1"/>
          </p:cNvSpPr>
          <p:nvPr/>
        </p:nvSpPr>
        <p:spPr bwMode="auto">
          <a:xfrm>
            <a:off x="4752960" y="3286124"/>
            <a:ext cx="2100263" cy="5492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CH</a:t>
            </a:r>
            <a:r>
              <a:rPr kumimoji="0" lang="en-US" altLang="zh-CN" sz="1400" b="0" i="0" u="none" strike="noStrike" cap="none" normalizeH="0" baseline="-25000" smtClean="0">
                <a:ln>
                  <a:noFill/>
                </a:ln>
                <a:solidFill>
                  <a:schemeClr val="tx1"/>
                </a:solidFill>
                <a:effectLst/>
                <a:latin typeface="Calibri" pitchFamily="34" charset="0"/>
                <a:ea typeface="宋体" pitchFamily="2" charset="-122"/>
                <a:cs typeface="宋体" pitchFamily="2" charset="-122"/>
              </a:rPr>
              <a:t>4</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CO</a:t>
            </a:r>
            <a:r>
              <a:rPr kumimoji="0" lang="en-US" altLang="zh-CN" sz="1400" b="0" i="0" u="none" strike="noStrike" cap="none" normalizeH="0" baseline="-25000" smtClean="0">
                <a:ln>
                  <a:noFill/>
                </a:ln>
                <a:solidFill>
                  <a:schemeClr val="tx1"/>
                </a:solidFill>
                <a:effectLst/>
                <a:latin typeface="Calibri" pitchFamily="34" charset="0"/>
                <a:ea typeface="宋体" pitchFamily="2" charset="-122"/>
                <a:cs typeface="宋体" pitchFamily="2" charset="-122"/>
              </a:rPr>
              <a:t>2</a:t>
            </a: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一元及</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CH</a:t>
            </a:r>
            <a:r>
              <a:rPr kumimoji="0" lang="en-US" altLang="zh-CN" sz="1400" b="0" i="0" u="none" strike="noStrike" cap="none" normalizeH="0" baseline="-25000" smtClean="0">
                <a:ln>
                  <a:noFill/>
                </a:ln>
                <a:solidFill>
                  <a:schemeClr val="tx1"/>
                </a:solidFill>
                <a:effectLst/>
                <a:latin typeface="Calibri" pitchFamily="34" charset="0"/>
                <a:ea typeface="宋体" pitchFamily="2" charset="-122"/>
                <a:cs typeface="宋体" pitchFamily="2" charset="-122"/>
              </a:rPr>
              <a:t>4</a:t>
            </a:r>
            <a:r>
              <a:rPr kumimoji="0" lang="en-US" altLang="zh-CN"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/CO</a:t>
            </a:r>
            <a:r>
              <a:rPr kumimoji="0" lang="en-US" altLang="zh-CN" sz="1400" b="0" i="0" u="none" strike="noStrike" cap="none" normalizeH="0" baseline="-25000" smtClean="0">
                <a:ln>
                  <a:noFill/>
                </a:ln>
                <a:solidFill>
                  <a:schemeClr val="tx1"/>
                </a:solidFill>
                <a:effectLst/>
                <a:latin typeface="Calibri" pitchFamily="34" charset="0"/>
                <a:ea typeface="宋体" pitchFamily="2" charset="-122"/>
                <a:cs typeface="宋体" pitchFamily="2" charset="-122"/>
              </a:rPr>
              <a:t>2</a:t>
            </a:r>
            <a:endParaRPr kumimoji="0" lang="en-US" altLang="zh-CN" sz="1400" b="0" i="0" u="none" strike="noStrike" cap="none" normalizeH="0" baseline="0" smtClean="0">
              <a:ln>
                <a:noFill/>
              </a:ln>
              <a:solidFill>
                <a:schemeClr val="tx1"/>
              </a:solidFill>
              <a:effectLst/>
              <a:latin typeface="Times New Roman" pitchFamily="18" charset="0"/>
              <a:ea typeface="宋体" pitchFamily="2" charset="-122"/>
              <a:cs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Calibri" pitchFamily="34" charset="0"/>
                <a:ea typeface="宋体" pitchFamily="2" charset="-122"/>
                <a:cs typeface="宋体" pitchFamily="2" charset="-122"/>
              </a:rPr>
              <a:t>二元混合气体吸附模拟</a:t>
            </a:r>
            <a:endParaRPr kumimoji="0" lang="zh-CN" altLang="en-US" sz="1400" b="0" i="0" u="none" strike="noStrike" cap="none" normalizeH="0" baseline="0" smtClean="0">
              <a:ln>
                <a:noFill/>
              </a:ln>
              <a:solidFill>
                <a:schemeClr val="tx1"/>
              </a:solidFill>
              <a:effectLst/>
              <a:latin typeface="Times New Roman" pitchFamily="18" charset="0"/>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71688" name="自选图形 105"/>
          <p:cNvCxnSpPr>
            <a:cxnSpLocks noChangeShapeType="1"/>
          </p:cNvCxnSpPr>
          <p:nvPr/>
        </p:nvCxnSpPr>
        <p:spPr bwMode="auto">
          <a:xfrm>
            <a:off x="3627423" y="3835399"/>
            <a:ext cx="0" cy="257175"/>
          </a:xfrm>
          <a:prstGeom prst="straightConnector1">
            <a:avLst/>
          </a:prstGeom>
          <a:noFill/>
          <a:ln w="9525">
            <a:solidFill>
              <a:srgbClr val="000000"/>
            </a:solidFill>
            <a:round/>
            <a:headEnd/>
            <a:tailEnd type="triangle" w="med" len="med"/>
          </a:ln>
        </p:spPr>
      </p:cxnSp>
      <p:cxnSp>
        <p:nvCxnSpPr>
          <p:cNvPr id="71689" name="自选图形 106"/>
          <p:cNvCxnSpPr>
            <a:cxnSpLocks noChangeShapeType="1"/>
          </p:cNvCxnSpPr>
          <p:nvPr/>
        </p:nvCxnSpPr>
        <p:spPr bwMode="auto">
          <a:xfrm>
            <a:off x="5792773" y="3835399"/>
            <a:ext cx="0" cy="257175"/>
          </a:xfrm>
          <a:prstGeom prst="straightConnector1">
            <a:avLst/>
          </a:prstGeom>
          <a:noFill/>
          <a:ln w="9525">
            <a:solidFill>
              <a:srgbClr val="000000"/>
            </a:solidFill>
            <a:round/>
            <a:headEnd/>
            <a:tailEnd type="triangle" w="med" len="med"/>
          </a:ln>
        </p:spPr>
      </p:cxnSp>
      <p:sp>
        <p:nvSpPr>
          <p:cNvPr id="71690" name="文本框 107"/>
          <p:cNvSpPr txBox="1">
            <a:spLocks noChangeArrowheads="1"/>
          </p:cNvSpPr>
          <p:nvPr/>
        </p:nvSpPr>
        <p:spPr bwMode="auto">
          <a:xfrm>
            <a:off x="2857488" y="4071942"/>
            <a:ext cx="3643338" cy="3571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pitchFamily="34" charset="0"/>
                <a:ea typeface="宋体" pitchFamily="2" charset="-122"/>
                <a:cs typeface="宋体" pitchFamily="2" charset="-122"/>
              </a:rPr>
              <a:t>结论</a:t>
            </a:r>
            <a:endParaRPr kumimoji="0" lang="zh-CN" sz="1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15257" y="832152"/>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文本框 3"/>
          <p:cNvSpPr txBox="1"/>
          <p:nvPr/>
        </p:nvSpPr>
        <p:spPr>
          <a:xfrm>
            <a:off x="1142978" y="2071678"/>
            <a:ext cx="923330" cy="3005301"/>
          </a:xfrm>
          <a:prstGeom prst="rect">
            <a:avLst/>
          </a:prstGeom>
          <a:solidFill>
            <a:srgbClr val="CBCBCB">
              <a:alpha val="31000"/>
            </a:srgbClr>
          </a:solidFill>
        </p:spPr>
        <p:txBody>
          <a:bodyPr vert="eaVert" wrap="square" rtlCol="0">
            <a:spAutoFit/>
          </a:bodyPr>
          <a:lstStyle/>
          <a:p>
            <a:pPr algn="dist"/>
            <a:r>
              <a:rPr lang="zh-CN" altLang="en-US" sz="4800" smtClean="0">
                <a:solidFill>
                  <a:schemeClr val="bg2">
                    <a:lumMod val="10000"/>
                  </a:schemeClr>
                </a:solidFill>
                <a:effectLst>
                  <a:outerShdw blurRad="50800" dist="50800" dir="5400000" algn="ctr" rotWithShape="0">
                    <a:srgbClr val="000000">
                      <a:alpha val="0"/>
                    </a:srgbClr>
                  </a:outerShdw>
                </a:effectLst>
                <a:latin typeface="楷体" pitchFamily="49" charset="-122"/>
                <a:ea typeface="楷体" pitchFamily="49" charset="-122"/>
              </a:rPr>
              <a:t>研究内容</a:t>
            </a:r>
            <a:endParaRPr lang="zh-CN" altLang="en-US" sz="4800" dirty="0">
              <a:solidFill>
                <a:schemeClr val="bg2">
                  <a:lumMod val="10000"/>
                </a:schemeClr>
              </a:solidFill>
              <a:effectLst>
                <a:outerShdw blurRad="50800" dist="50800" dir="5400000" algn="ctr" rotWithShape="0">
                  <a:srgbClr val="000000">
                    <a:alpha val="0"/>
                  </a:srgbClr>
                </a:outerShdw>
              </a:effectLst>
              <a:latin typeface="楷体" pitchFamily="49" charset="-122"/>
              <a:ea typeface="楷体" pitchFamily="49" charset="-122"/>
            </a:endParaRPr>
          </a:p>
        </p:txBody>
      </p:sp>
      <p:sp>
        <p:nvSpPr>
          <p:cNvPr id="10" name="文本框 5"/>
          <p:cNvSpPr txBox="1"/>
          <p:nvPr/>
        </p:nvSpPr>
        <p:spPr>
          <a:xfrm>
            <a:off x="2500298" y="1857364"/>
            <a:ext cx="6357982" cy="584775"/>
          </a:xfrm>
          <a:prstGeom prst="rect">
            <a:avLst/>
          </a:prstGeom>
          <a:noFill/>
        </p:spPr>
        <p:txBody>
          <a:bodyPr wrap="square" rtlCol="0">
            <a:spAutoFit/>
          </a:bodyPr>
          <a:lstStyle/>
          <a:p>
            <a:pPr algn="dist"/>
            <a:r>
              <a:rPr lang="en-US" altLang="zh-CN" sz="3200" smtClean="0">
                <a:solidFill>
                  <a:srgbClr val="181717"/>
                </a:solidFill>
                <a:latin typeface="楷体" pitchFamily="49" charset="-122"/>
                <a:ea typeface="楷体" pitchFamily="49" charset="-122"/>
              </a:rPr>
              <a:t>01  </a:t>
            </a:r>
            <a:r>
              <a:rPr lang="zh-CN" altLang="en-US" sz="3200" smtClean="0">
                <a:solidFill>
                  <a:srgbClr val="181717"/>
                </a:solidFill>
                <a:latin typeface="楷体" pitchFamily="49" charset="-122"/>
                <a:ea typeface="楷体" pitchFamily="49" charset="-122"/>
              </a:rPr>
              <a:t>单分子结构模型的构建及优化</a:t>
            </a:r>
            <a:endParaRPr lang="zh-CN" altLang="en-US" sz="3200" dirty="0">
              <a:solidFill>
                <a:srgbClr val="181717"/>
              </a:solidFill>
              <a:latin typeface="楷体" pitchFamily="49" charset="-122"/>
              <a:ea typeface="楷体" pitchFamily="49" charset="-122"/>
            </a:endParaRPr>
          </a:p>
        </p:txBody>
      </p:sp>
      <p:sp>
        <p:nvSpPr>
          <p:cNvPr id="11" name="文本框 6"/>
          <p:cNvSpPr txBox="1"/>
          <p:nvPr/>
        </p:nvSpPr>
        <p:spPr>
          <a:xfrm>
            <a:off x="2500298" y="2857496"/>
            <a:ext cx="6357982" cy="584775"/>
          </a:xfrm>
          <a:prstGeom prst="rect">
            <a:avLst/>
          </a:prstGeom>
          <a:noFill/>
        </p:spPr>
        <p:txBody>
          <a:bodyPr wrap="square" rtlCol="0">
            <a:spAutoFit/>
          </a:bodyPr>
          <a:lstStyle/>
          <a:p>
            <a:pPr algn="dist"/>
            <a:r>
              <a:rPr lang="en-US" altLang="zh-CN" sz="3200" smtClean="0">
                <a:solidFill>
                  <a:srgbClr val="181717"/>
                </a:solidFill>
                <a:latin typeface="楷体" pitchFamily="49" charset="-122"/>
                <a:ea typeface="楷体" pitchFamily="49" charset="-122"/>
              </a:rPr>
              <a:t>02  </a:t>
            </a:r>
            <a:r>
              <a:rPr lang="zh-CN" altLang="en-US" sz="3200" smtClean="0">
                <a:solidFill>
                  <a:srgbClr val="181717"/>
                </a:solidFill>
                <a:latin typeface="楷体" pitchFamily="49" charset="-122"/>
                <a:ea typeface="楷体" pitchFamily="49" charset="-122"/>
              </a:rPr>
              <a:t>超分子结构模型的构建及优化</a:t>
            </a:r>
            <a:endParaRPr lang="zh-CN" altLang="en-US" sz="3200" dirty="0">
              <a:solidFill>
                <a:srgbClr val="181717"/>
              </a:solidFill>
              <a:latin typeface="楷体" pitchFamily="49" charset="-122"/>
              <a:ea typeface="楷体" pitchFamily="49" charset="-122"/>
            </a:endParaRPr>
          </a:p>
        </p:txBody>
      </p:sp>
      <p:sp>
        <p:nvSpPr>
          <p:cNvPr id="12" name="文本框 7"/>
          <p:cNvSpPr txBox="1"/>
          <p:nvPr/>
        </p:nvSpPr>
        <p:spPr>
          <a:xfrm>
            <a:off x="2500298" y="3786190"/>
            <a:ext cx="2786082" cy="584775"/>
          </a:xfrm>
          <a:prstGeom prst="rect">
            <a:avLst/>
          </a:prstGeom>
          <a:noFill/>
        </p:spPr>
        <p:txBody>
          <a:bodyPr wrap="square" rtlCol="0">
            <a:spAutoFit/>
          </a:bodyPr>
          <a:lstStyle/>
          <a:p>
            <a:pPr algn="dist"/>
            <a:r>
              <a:rPr lang="en-US" altLang="zh-CN" sz="3200" smtClean="0">
                <a:solidFill>
                  <a:srgbClr val="181717"/>
                </a:solidFill>
                <a:latin typeface="楷体" pitchFamily="49" charset="-122"/>
                <a:ea typeface="楷体" pitchFamily="49" charset="-122"/>
              </a:rPr>
              <a:t>03  </a:t>
            </a:r>
            <a:r>
              <a:rPr lang="zh-CN" altLang="en-US" sz="3200" smtClean="0">
                <a:solidFill>
                  <a:srgbClr val="181717"/>
                </a:solidFill>
                <a:latin typeface="楷体" pitchFamily="49" charset="-122"/>
                <a:ea typeface="楷体" pitchFamily="49" charset="-122"/>
              </a:rPr>
              <a:t>饱和吸附</a:t>
            </a:r>
            <a:endParaRPr lang="zh-CN" altLang="en-US" sz="3200" dirty="0">
              <a:solidFill>
                <a:srgbClr val="181717"/>
              </a:solidFill>
              <a:latin typeface="楷体" pitchFamily="49" charset="-122"/>
              <a:ea typeface="楷体" pitchFamily="49" charset="-122"/>
            </a:endParaRPr>
          </a:p>
        </p:txBody>
      </p:sp>
      <p:sp>
        <p:nvSpPr>
          <p:cNvPr id="13" name="文本框 8"/>
          <p:cNvSpPr txBox="1"/>
          <p:nvPr/>
        </p:nvSpPr>
        <p:spPr>
          <a:xfrm>
            <a:off x="2500298" y="4786322"/>
            <a:ext cx="4857784" cy="584775"/>
          </a:xfrm>
          <a:prstGeom prst="rect">
            <a:avLst/>
          </a:prstGeom>
          <a:noFill/>
        </p:spPr>
        <p:txBody>
          <a:bodyPr wrap="square" rtlCol="0">
            <a:spAutoFit/>
          </a:bodyPr>
          <a:lstStyle/>
          <a:p>
            <a:pPr algn="dist"/>
            <a:r>
              <a:rPr lang="en-US" altLang="zh-CN" sz="3200" smtClean="0">
                <a:solidFill>
                  <a:srgbClr val="181717"/>
                </a:solidFill>
                <a:latin typeface="楷体" pitchFamily="49" charset="-122"/>
                <a:ea typeface="楷体" pitchFamily="49" charset="-122"/>
              </a:rPr>
              <a:t>04  </a:t>
            </a:r>
            <a:r>
              <a:rPr lang="zh-CN" altLang="en-US" sz="3200" smtClean="0">
                <a:solidFill>
                  <a:srgbClr val="181717"/>
                </a:solidFill>
                <a:latin typeface="楷体" pitchFamily="49" charset="-122"/>
                <a:ea typeface="楷体" pitchFamily="49" charset="-122"/>
              </a:rPr>
              <a:t>一元及二元等温吸附</a:t>
            </a:r>
            <a:endParaRPr lang="zh-CN" altLang="en-US" sz="3200" dirty="0">
              <a:solidFill>
                <a:srgbClr val="181717"/>
              </a:solidFill>
              <a:latin typeface="楷体" pitchFamily="49" charset="-122"/>
              <a:ea typeface="楷体" pitchFamily="49"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3"/>
          <p:cNvSpPr txBox="1"/>
          <p:nvPr/>
        </p:nvSpPr>
        <p:spPr>
          <a:xfrm>
            <a:off x="1285852" y="2857496"/>
            <a:ext cx="7072362" cy="646331"/>
          </a:xfrm>
          <a:prstGeom prst="rect">
            <a:avLst/>
          </a:prstGeom>
          <a:noFill/>
        </p:spPr>
        <p:txBody>
          <a:bodyPr wrap="square" rtlCol="0">
            <a:spAutoFit/>
          </a:bodyPr>
          <a:lstStyle/>
          <a:p>
            <a:pPr algn="dist"/>
            <a:r>
              <a:rPr lang="en-US" altLang="zh-CN" sz="3600" smtClean="0">
                <a:solidFill>
                  <a:srgbClr val="181717"/>
                </a:solidFill>
                <a:latin typeface="楷体" pitchFamily="49" charset="-122"/>
                <a:ea typeface="楷体" pitchFamily="49" charset="-122"/>
              </a:rPr>
              <a:t>01 </a:t>
            </a:r>
            <a:r>
              <a:rPr lang="zh-CN" altLang="en-US" sz="3600" smtClean="0">
                <a:solidFill>
                  <a:srgbClr val="181717"/>
                </a:solidFill>
                <a:latin typeface="楷体" pitchFamily="49" charset="-122"/>
                <a:ea typeface="楷体" pitchFamily="49" charset="-122"/>
              </a:rPr>
              <a:t>单分子结构模型的构建及优化</a:t>
            </a:r>
            <a:endParaRPr lang="zh-CN" altLang="en-US" sz="3600" dirty="0">
              <a:solidFill>
                <a:srgbClr val="181717"/>
              </a:solidFill>
              <a:latin typeface="楷体" pitchFamily="49" charset="-122"/>
              <a:ea typeface="楷体" pitchFamily="49" charset="-122"/>
            </a:endParaRPr>
          </a:p>
        </p:txBody>
      </p:sp>
    </p:spTree>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2"/>
</p:tagLst>
</file>

<file path=ppt/theme/theme1.xml><?xml version="1.0" encoding="utf-8"?>
<a:theme xmlns:a="http://schemas.openxmlformats.org/drawingml/2006/main" name="复件 571TGp_business_light_ani">
  <a:themeElements>
    <a:clrScheme name="复件 571TGp_business_light_ani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复件 571TGp_business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复件 571TGp_business_light_ani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clrMap bg1="lt1" tx1="dk1" bg2="lt2" tx2="dk2" accent1="accent1" accent2="accent2" accent3="accent3" accent4="accent4" accent5="accent5" accent6="accent6" hlink="hlink" folHlink="folHlink"/>
    </a:extraClrScheme>
    <a:extraClrScheme>
      <a:clrScheme name="复件 571TGp_business_light_ani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clrMap bg1="lt1" tx1="dk1" bg2="lt2" tx2="dk2" accent1="accent1" accent2="accent2" accent3="accent3" accent4="accent4" accent5="accent5" accent6="accent6" hlink="hlink" folHlink="folHlink"/>
    </a:extraClrScheme>
    <a:extraClrScheme>
      <a:clrScheme name="复件 571TGp_business_light_ani 3">
        <a:dk1>
          <a:srgbClr val="000000"/>
        </a:dk1>
        <a:lt1>
          <a:srgbClr val="DDD3C9"/>
        </a:lt1>
        <a:dk2>
          <a:srgbClr val="514639"/>
        </a:dk2>
        <a:lt2>
          <a:srgbClr val="A7938B"/>
        </a:lt2>
        <a:accent1>
          <a:srgbClr val="BF9733"/>
        </a:accent1>
        <a:accent2>
          <a:srgbClr val="7FB22C"/>
        </a:accent2>
        <a:accent3>
          <a:srgbClr val="EBE6E1"/>
        </a:accent3>
        <a:accent4>
          <a:srgbClr val="000000"/>
        </a:accent4>
        <a:accent5>
          <a:srgbClr val="DCC9AD"/>
        </a:accent5>
        <a:accent6>
          <a:srgbClr val="72A127"/>
        </a:accent6>
        <a:hlink>
          <a:srgbClr val="D56575"/>
        </a:hlink>
        <a:folHlink>
          <a:srgbClr val="4E8FC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复件 571TGp_business_light_ani</Template>
  <TotalTime>1899</TotalTime>
  <Words>2457</Words>
  <Application>WPS 演示</Application>
  <PresentationFormat>全屏显示(4:3)</PresentationFormat>
  <Paragraphs>727</Paragraphs>
  <Slides>43</Slides>
  <Notes>40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45" baseType="lpstr">
      <vt:lpstr>复件 571TGp_business_light_ani</vt:lpstr>
      <vt:lpstr>Graph</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vector>
  </TitlesOfParts>
  <Company>琪琪工作室</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Female Authority and Narrative Voice  A Feminist Narratological Reading of Tillie Olsen’s Works</dc:title>
  <dc:creator>琪琪</dc:creator>
  <cp:lastModifiedBy>lenovo</cp:lastModifiedBy>
  <cp:revision>825</cp:revision>
  <dcterms:created xsi:type="dcterms:W3CDTF">2009-05-20T15:33:00Z</dcterms:created>
  <dcterms:modified xsi:type="dcterms:W3CDTF">2018-05-24T05:08:26Z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ies>
</file>